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1060" r:id="rId2"/>
    <p:sldId id="1091" r:id="rId3"/>
    <p:sldId id="1037" r:id="rId4"/>
    <p:sldId id="1062" r:id="rId5"/>
    <p:sldId id="1038" r:id="rId6"/>
    <p:sldId id="1065" r:id="rId7"/>
    <p:sldId id="1087" r:id="rId8"/>
    <p:sldId id="318" r:id="rId9"/>
    <p:sldId id="1072" r:id="rId10"/>
    <p:sldId id="319" r:id="rId11"/>
    <p:sldId id="320" r:id="rId12"/>
    <p:sldId id="1068" r:id="rId13"/>
    <p:sldId id="353" r:id="rId14"/>
    <p:sldId id="1039" r:id="rId15"/>
    <p:sldId id="1069" r:id="rId16"/>
    <p:sldId id="1063" r:id="rId17"/>
    <p:sldId id="1067" r:id="rId18"/>
    <p:sldId id="1088" r:id="rId19"/>
    <p:sldId id="1070" r:id="rId20"/>
    <p:sldId id="1090" r:id="rId21"/>
    <p:sldId id="1074" r:id="rId22"/>
    <p:sldId id="1085" r:id="rId23"/>
    <p:sldId id="1089" r:id="rId24"/>
    <p:sldId id="1084" r:id="rId25"/>
    <p:sldId id="1092" r:id="rId26"/>
    <p:sldId id="1093" r:id="rId27"/>
    <p:sldId id="272" r:id="rId28"/>
    <p:sldId id="1082" r:id="rId29"/>
    <p:sldId id="1073" r:id="rId30"/>
    <p:sldId id="1086" r:id="rId31"/>
    <p:sldId id="259" r:id="rId32"/>
    <p:sldId id="1083" r:id="rId33"/>
    <p:sldId id="706" r:id="rId34"/>
    <p:sldId id="1066" r:id="rId3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93CACF0-3BD6-435C-8496-B612C50043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AA96109-F286-49C3-8B81-2D49CD3F9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51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610" indent="-294465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77862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49006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20151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129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62440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3358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4729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74200BE-686F-4FC8-8A89-8C92964F9DF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98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610" indent="-294465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77862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49006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20151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129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62440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3358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4729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74200BE-686F-4FC8-8A89-8C92964F9DF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276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9BCA39-DF2E-4C71-AEC9-343BD4F8DABE}" type="slidenum">
              <a:rPr lang="en-US"/>
              <a:pPr eaLnBrk="1" hangingPunct="1"/>
              <a:t>8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782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65610" indent="-294465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77862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49006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20151" indent="-235572" defTabSz="99627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129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62440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33585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4729" indent="-235572" defTabSz="996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74200BE-686F-4FC8-8A89-8C92964F9DF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9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F81B-2BC3-4D8F-87D6-3992DA743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3AE249-2D48-48ED-B698-4EC48556A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49A55-1981-41F5-AB94-366E7D065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AB963-26B6-4C25-A24D-6E11A2E5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3EB1A-3D7C-4FEE-A4D6-196FD855E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16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F813-B885-43F2-AE84-9C77139B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8BE3E-6D8E-45BA-9FA5-C3148A876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C12D4-2C79-43D1-8A63-006DFE84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8F736-E4FF-4F60-8759-D1D24DD2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21711-D3D5-4169-998D-553B9FB3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2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5A11-53D3-43CC-8F0D-54E4B5614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132F3-9C03-4B01-B1F7-FF28DAD47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3DDB1-73E4-473D-ABC0-70439A85C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5FD46-C0E7-4266-B2FF-0F60C3F3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63C93-5836-48B0-842E-886459B7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6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85E6-5946-4E78-95B0-5A061FE7F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EE0AE-8BBF-4C75-978A-1E031C279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D1055-A7E7-4BB8-9903-AC97AA53F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4775C-033E-45C4-9357-460AF37D0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C8F88-E9F2-45C9-9DFF-2BF99485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6FD72-439F-4403-AD0C-6369A02D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2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63885-A55F-4C65-AEB3-462B0E7E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E894E-83AB-47F4-BBA9-93CB1D654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A34A4-458E-4B03-B1B2-63F6D9CA9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1C0B7-632D-4D4A-879F-460F6E0B7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C47BA-87A3-43A4-94EC-EB050F112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52BC3-17BF-4D85-871E-80A4749F2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44AB93-DFA7-4000-A322-B44616DF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0D1C0A-16E5-4A9B-B2C3-A493A329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49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13CA-DA5B-4395-B7DF-75552746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33D8E-2CCA-4D21-A006-B84ABD27A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1F969-A953-4280-A135-702C9CC1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0D8F38-2388-46DA-9B04-E1ABFCB12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1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767190-FCAE-4225-9F9E-01CAF5C0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7C1C9-FEEA-486C-9781-E65AE61A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78424-66CC-4CE4-A868-91254018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0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50F0F-5ED2-4DF8-8457-DCFEA9B9E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D814E-742B-4179-8901-96C31FF4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71CF0-F077-4171-BB5C-BB0593569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EE831-3B1B-490F-B5BD-577B4563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F148B-9E16-4744-A4C6-96FC159E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1B316-337B-489C-B9D6-A548B4C9E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79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A04C-AD8A-40B8-BB54-9326DA713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2D9CED-090A-4403-9CC0-C7964694F6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41FCA-28C0-47D0-AA11-15889CA59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39A06-99C4-4A21-BD2B-ADD3A7E3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95F1A-D73B-47F7-AB4F-1BB645F1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AED38-2360-4CB2-846C-EB23519E7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1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F6360-B7E9-481D-AAA9-5F8368E33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EBA9CE-7590-4939-8386-238BC6631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B38DD-5658-4AAD-ACE9-515E4DE7C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AFA7C-058E-4F96-81FC-89878B31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B85A6-6B82-4FA1-BE4F-F5184187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3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E146C8-0536-4874-96EE-7E0F532828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7D9B2-5E1B-4F89-9E0D-6A1BAB2C9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B5BE3-CFB6-4A02-96DC-5ED8C1FEE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E48A6-C73F-4172-98F9-37EF273B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CABB-CB49-4871-A452-4B298A32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2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B15C0A-71B8-4110-A36B-7717B318B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4F890-CC1B-499B-8419-E1B93B463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1281D-699F-45C8-9F69-703766EF4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465E5-D873-48CB-9210-43C4C4BCE774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803B6-6913-4648-B1F7-FEE167544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1CA84-FDD2-49D2-BA3C-D02D2A20F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F7706-CDD1-41D1-9F47-4C69BD26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5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regon4biz.com/Oregon-Business/Industries/Food-Beverages/" TargetMode="External"/><Relationship Id="rId3" Type="http://schemas.openxmlformats.org/officeDocument/2006/relationships/hyperlink" Target="https://www.oregon4biz.com/Oregon-Business/Industries/High-Technology/" TargetMode="External"/><Relationship Id="rId7" Type="http://schemas.openxmlformats.org/officeDocument/2006/relationships/hyperlink" Target="https://www.oregon4biz.com/Oregon-Business/Industries/Business-Services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regon4biz.com/Oregon-Business/Industries/Advanced-Manufacturing/" TargetMode="External"/><Relationship Id="rId5" Type="http://schemas.openxmlformats.org/officeDocument/2006/relationships/hyperlink" Target="https://www.oregon4biz.com/Oregon-Business/Industries/Forestry-Products/" TargetMode="External"/><Relationship Id="rId4" Type="http://schemas.openxmlformats.org/officeDocument/2006/relationships/hyperlink" Target="https://www.oregon4biz.com/Oregon-Business/Industries/Outdoor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oportland.com/wp-content/uploads/2012/12/Athletic-and-Outdoor-Industry-Poster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png"/><Relationship Id="rId7" Type="http://schemas.openxmlformats.org/officeDocument/2006/relationships/hyperlink" Target="https://www.oregon4biz.com/Oregon-Business/Industries/Advanced-Manufacturing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www.dropbox.com/s/nxltqp2eurqtafw/Dronetown%20USA.pdf?dl=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versitylabpartners.org/blog/startup-vs-small-business" TargetMode="Externa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cd.org/cfe/leed/Entrepreneurial-ecosystems.pdf" TargetMode="External"/><Relationship Id="rId2" Type="http://schemas.openxmlformats.org/officeDocument/2006/relationships/hyperlink" Target="https://hbr.org/2014/05/what-an-entrepreneurial-ecosystem-actually-i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en.org/programs-services/oen-angel-oregon/" TargetMode="External"/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ls.gov/bdm/data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ee the source image">
            <a:extLst>
              <a:ext uri="{FF2B5EF4-FFF2-40B4-BE49-F238E27FC236}">
                <a16:creationId xmlns:a16="http://schemas.microsoft.com/office/drawing/2014/main" id="{DE07E69B-2F61-4243-90FF-7990E5F67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30367"/>
            <a:ext cx="6106592" cy="417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32D935F5-6CE0-43B4-800C-7203233F5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4" r="14734"/>
          <a:stretch/>
        </p:blipFill>
        <p:spPr bwMode="auto">
          <a:xfrm>
            <a:off x="-10592" y="1432321"/>
            <a:ext cx="6106592" cy="417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1288BF-948D-431F-9E0F-6D4332525B65}"/>
              </a:ext>
            </a:extLst>
          </p:cNvPr>
          <p:cNvSpPr txBox="1"/>
          <p:nvPr/>
        </p:nvSpPr>
        <p:spPr>
          <a:xfrm>
            <a:off x="1887580" y="5753100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Small Business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3916D-CE0C-4518-92C4-F5F419F58728}"/>
              </a:ext>
            </a:extLst>
          </p:cNvPr>
          <p:cNvSpPr txBox="1"/>
          <p:nvPr/>
        </p:nvSpPr>
        <p:spPr>
          <a:xfrm>
            <a:off x="7843137" y="5753100"/>
            <a:ext cx="2612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Scalable Startup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44936F3-C12C-420D-BB28-79D6166E7FDB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287332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1077992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1F8121B-52DB-41E4-B8FC-641E94C277B5}"/>
              </a:ext>
            </a:extLst>
          </p:cNvPr>
          <p:cNvSpPr txBox="1">
            <a:spLocks noChangeArrowheads="1"/>
          </p:cNvSpPr>
          <p:nvPr/>
        </p:nvSpPr>
        <p:spPr>
          <a:xfrm>
            <a:off x="2573838" y="113152"/>
            <a:ext cx="7044325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 Advisory 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52128E-F4D5-4CD4-B333-777F597D3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543"/>
            <a:ext cx="12192000" cy="315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0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Slide </a:t>
            </a:r>
            <a:fld id="{719274D2-8576-423A-B855-4AD810B8D0E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197" name="Line 3"/>
          <p:cNvSpPr>
            <a:spLocks noChangeShapeType="1"/>
          </p:cNvSpPr>
          <p:nvPr/>
        </p:nvSpPr>
        <p:spPr bwMode="auto">
          <a:xfrm>
            <a:off x="3219200" y="2219057"/>
            <a:ext cx="0" cy="282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2738188" y="4149456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2452438" y="3230294"/>
            <a:ext cx="70961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</a:t>
            </a:r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2209550" y="2282556"/>
            <a:ext cx="9953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$$$</a:t>
            </a:r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2738188" y="4973369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204" name="Rectangle 10"/>
          <p:cNvSpPr>
            <a:spLocks noChangeArrowheads="1"/>
          </p:cNvSpPr>
          <p:nvPr/>
        </p:nvSpPr>
        <p:spPr bwMode="auto">
          <a:xfrm>
            <a:off x="8496050" y="5082906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8210" name="Freeform 16"/>
          <p:cNvSpPr>
            <a:spLocks/>
          </p:cNvSpPr>
          <p:nvPr/>
        </p:nvSpPr>
        <p:spPr bwMode="auto">
          <a:xfrm>
            <a:off x="3227136" y="2287319"/>
            <a:ext cx="5326063" cy="2832100"/>
          </a:xfrm>
          <a:custGeom>
            <a:avLst/>
            <a:gdLst>
              <a:gd name="T0" fmla="*/ 0 w 4239"/>
              <a:gd name="T1" fmla="*/ 2147483647 h 1472"/>
              <a:gd name="T2" fmla="*/ 1286798148 w 4239"/>
              <a:gd name="T3" fmla="*/ 2147483647 h 1472"/>
              <a:gd name="T4" fmla="*/ 2147483647 w 4239"/>
              <a:gd name="T5" fmla="*/ 558935733 h 1472"/>
              <a:gd name="T6" fmla="*/ 2147483647 w 4239"/>
              <a:gd name="T7" fmla="*/ 51056584 h 1472"/>
              <a:gd name="T8" fmla="*/ 0 60000 65536"/>
              <a:gd name="T9" fmla="*/ 0 60000 65536"/>
              <a:gd name="T10" fmla="*/ 0 60000 65536"/>
              <a:gd name="T11" fmla="*/ 0 60000 65536"/>
              <a:gd name="T12" fmla="*/ 0 w 4239"/>
              <a:gd name="T13" fmla="*/ 0 h 1472"/>
              <a:gd name="T14" fmla="*/ 4239 w 4239"/>
              <a:gd name="T15" fmla="*/ 1472 h 14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9" h="1472">
                <a:moveTo>
                  <a:pt x="0" y="1423"/>
                </a:moveTo>
                <a:cubicBezTo>
                  <a:pt x="0" y="1423"/>
                  <a:pt x="644" y="1472"/>
                  <a:pt x="1215" y="1270"/>
                </a:cubicBezTo>
                <a:cubicBezTo>
                  <a:pt x="1815" y="1045"/>
                  <a:pt x="2948" y="449"/>
                  <a:pt x="3429" y="208"/>
                </a:cubicBezTo>
                <a:cubicBezTo>
                  <a:pt x="3933" y="0"/>
                  <a:pt x="4070" y="58"/>
                  <a:pt x="4239" y="19"/>
                </a:cubicBezTo>
              </a:path>
            </a:pathLst>
          </a:custGeom>
          <a:noFill/>
          <a:ln w="9525" cap="flat" cmpd="sng">
            <a:solidFill>
              <a:srgbClr val="C0C0C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4114800" y="204604"/>
            <a:ext cx="5707062" cy="9144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Business Lifecycle</a:t>
            </a:r>
          </a:p>
        </p:txBody>
      </p:sp>
      <p:sp>
        <p:nvSpPr>
          <p:cNvPr id="8198" name="Line 4"/>
          <p:cNvSpPr>
            <a:spLocks noChangeShapeType="1"/>
          </p:cNvSpPr>
          <p:nvPr/>
        </p:nvSpPr>
        <p:spPr bwMode="auto">
          <a:xfrm>
            <a:off x="3219201" y="5047981"/>
            <a:ext cx="5672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4C7DC0-29EC-412A-B314-EBDCA72AB76F}"/>
              </a:ext>
            </a:extLst>
          </p:cNvPr>
          <p:cNvGrpSpPr/>
          <p:nvPr/>
        </p:nvGrpSpPr>
        <p:grpSpPr>
          <a:xfrm>
            <a:off x="3227136" y="4090274"/>
            <a:ext cx="5383464" cy="976752"/>
            <a:chOff x="3227136" y="4090274"/>
            <a:chExt cx="5383464" cy="976752"/>
          </a:xfrm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944C083F-FE7C-4B12-AE72-CB81E5A6E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36" y="4090274"/>
              <a:ext cx="5326063" cy="976752"/>
            </a:xfrm>
            <a:custGeom>
              <a:avLst/>
              <a:gdLst>
                <a:gd name="T0" fmla="*/ 0 w 4239"/>
                <a:gd name="T1" fmla="*/ 2147483647 h 1472"/>
                <a:gd name="T2" fmla="*/ 1286798148 w 4239"/>
                <a:gd name="T3" fmla="*/ 2147483647 h 1472"/>
                <a:gd name="T4" fmla="*/ 2147483647 w 4239"/>
                <a:gd name="T5" fmla="*/ 558935733 h 1472"/>
                <a:gd name="T6" fmla="*/ 2147483647 w 4239"/>
                <a:gd name="T7" fmla="*/ 51056584 h 14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39"/>
                <a:gd name="T13" fmla="*/ 0 h 1472"/>
                <a:gd name="T14" fmla="*/ 4239 w 4239"/>
                <a:gd name="T15" fmla="*/ 1472 h 14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39" h="1472">
                  <a:moveTo>
                    <a:pt x="0" y="1423"/>
                  </a:moveTo>
                  <a:cubicBezTo>
                    <a:pt x="0" y="1423"/>
                    <a:pt x="644" y="1472"/>
                    <a:pt x="1215" y="1270"/>
                  </a:cubicBezTo>
                  <a:cubicBezTo>
                    <a:pt x="1815" y="1045"/>
                    <a:pt x="2948" y="449"/>
                    <a:pt x="3429" y="208"/>
                  </a:cubicBezTo>
                  <a:cubicBezTo>
                    <a:pt x="3933" y="0"/>
                    <a:pt x="4070" y="58"/>
                    <a:pt x="4239" y="19"/>
                  </a:cubicBezTo>
                </a:path>
              </a:pathLst>
            </a:custGeom>
            <a:noFill/>
            <a:ln w="9525" cap="flat" cmpd="sng">
              <a:solidFill>
                <a:srgbClr val="C0C0C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AB88910-9365-4621-93EC-284C2C9551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3489" y="4551889"/>
              <a:ext cx="5377111" cy="2913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AF29C0-D1B1-48BE-B61A-7EA323311D28}"/>
              </a:ext>
            </a:extLst>
          </p:cNvPr>
          <p:cNvCxnSpPr>
            <a:cxnSpLocks/>
          </p:cNvCxnSpPr>
          <p:nvPr/>
        </p:nvCxnSpPr>
        <p:spPr>
          <a:xfrm flipV="1">
            <a:off x="3211265" y="3178345"/>
            <a:ext cx="5399335" cy="11494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9ADA4E0-7F79-4D6F-B972-CB3C354DAD8F}"/>
              </a:ext>
            </a:extLst>
          </p:cNvPr>
          <p:cNvSpPr txBox="1"/>
          <p:nvPr/>
        </p:nvSpPr>
        <p:spPr>
          <a:xfrm>
            <a:off x="6968331" y="2204329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growth rate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returns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DFFDD3-4019-485A-B7A4-51357A9B5927}"/>
              </a:ext>
            </a:extLst>
          </p:cNvPr>
          <p:cNvSpPr txBox="1"/>
          <p:nvPr/>
        </p:nvSpPr>
        <p:spPr>
          <a:xfrm>
            <a:off x="3803447" y="5716167"/>
            <a:ext cx="88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investment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required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55F8A8-AC97-4977-B7E4-D728C3E34A8B}"/>
              </a:ext>
            </a:extLst>
          </p:cNvPr>
          <p:cNvSpPr txBox="1"/>
          <p:nvPr/>
        </p:nvSpPr>
        <p:spPr>
          <a:xfrm>
            <a:off x="6318613" y="3760028"/>
            <a:ext cx="90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operational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complexity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358A57-C782-4381-9DC8-5BB087F345A8}"/>
              </a:ext>
            </a:extLst>
          </p:cNvPr>
          <p:cNvSpPr txBox="1"/>
          <p:nvPr/>
        </p:nvSpPr>
        <p:spPr>
          <a:xfrm>
            <a:off x="3664036" y="3482514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BIG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idea</a:t>
            </a:r>
          </a:p>
        </p:txBody>
      </p:sp>
      <p:sp>
        <p:nvSpPr>
          <p:cNvPr id="40" name="Rectangle 10">
            <a:extLst>
              <a:ext uri="{FF2B5EF4-FFF2-40B4-BE49-F238E27FC236}">
                <a16:creationId xmlns:a16="http://schemas.microsoft.com/office/drawing/2014/main" id="{69384884-BE3A-4BA8-83E3-2AF4F5F1C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200" y="5101478"/>
            <a:ext cx="82827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78450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32D935F5-6CE0-43B4-800C-7203233F5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4" r="14734"/>
          <a:stretch/>
        </p:blipFill>
        <p:spPr bwMode="auto">
          <a:xfrm>
            <a:off x="198424" y="156766"/>
            <a:ext cx="6106592" cy="417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1288BF-948D-431F-9E0F-6D4332525B65}"/>
              </a:ext>
            </a:extLst>
          </p:cNvPr>
          <p:cNvSpPr txBox="1"/>
          <p:nvPr/>
        </p:nvSpPr>
        <p:spPr>
          <a:xfrm>
            <a:off x="3777676" y="3779888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Small Business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5314E3-A3F2-41EE-A0F6-09D21DBC55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8"/>
          <a:stretch/>
        </p:blipFill>
        <p:spPr>
          <a:xfrm>
            <a:off x="555494" y="4498902"/>
            <a:ext cx="5392452" cy="2202332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26004A8-0B72-4E64-9D13-036AE440C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17" y="156766"/>
            <a:ext cx="5245430" cy="524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37F4AD-DC14-44E5-AB3E-2932DA7870AD}"/>
              </a:ext>
            </a:extLst>
          </p:cNvPr>
          <p:cNvSpPr txBox="1"/>
          <p:nvPr/>
        </p:nvSpPr>
        <p:spPr>
          <a:xfrm>
            <a:off x="6703541" y="5922910"/>
            <a:ext cx="4875117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wage rate                   benefits                     turn-over</a:t>
            </a:r>
          </a:p>
          <a:p>
            <a:pPr>
              <a:spcBef>
                <a:spcPts val="800"/>
              </a:spcBef>
            </a:pPr>
            <a:r>
              <a:rPr lang="en-US" dirty="0"/>
              <a:t>. . . traded sector</a:t>
            </a:r>
          </a:p>
        </p:txBody>
      </p:sp>
    </p:spTree>
    <p:extLst>
      <p:ext uri="{BB962C8B-B14F-4D97-AF65-F5344CB8AC3E}">
        <p14:creationId xmlns:p14="http://schemas.microsoft.com/office/powerpoint/2010/main" val="127633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Slide </a:t>
            </a:r>
            <a:fld id="{719274D2-8576-423A-B855-4AD810B8D0E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8197" name="Line 3"/>
          <p:cNvSpPr>
            <a:spLocks noChangeShapeType="1"/>
          </p:cNvSpPr>
          <p:nvPr/>
        </p:nvSpPr>
        <p:spPr bwMode="auto">
          <a:xfrm>
            <a:off x="3219200" y="2104757"/>
            <a:ext cx="0" cy="282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4"/>
          <p:cNvSpPr>
            <a:spLocks noChangeShapeType="1"/>
          </p:cNvSpPr>
          <p:nvPr/>
        </p:nvSpPr>
        <p:spPr bwMode="auto">
          <a:xfrm>
            <a:off x="3219201" y="4933681"/>
            <a:ext cx="5672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2738188" y="4035156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2452438" y="3115994"/>
            <a:ext cx="70961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</a:t>
            </a:r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2209550" y="2168256"/>
            <a:ext cx="9953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$$$</a:t>
            </a:r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2738188" y="4859069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4114800" y="204604"/>
            <a:ext cx="5707062" cy="9144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Business Lifecycle</a:t>
            </a:r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944C083F-FE7C-4B12-AE72-CB81E5A6E517}"/>
              </a:ext>
            </a:extLst>
          </p:cNvPr>
          <p:cNvSpPr>
            <a:spLocks/>
          </p:cNvSpPr>
          <p:nvPr/>
        </p:nvSpPr>
        <p:spPr bwMode="auto">
          <a:xfrm>
            <a:off x="3227136" y="3975974"/>
            <a:ext cx="5326063" cy="976752"/>
          </a:xfrm>
          <a:custGeom>
            <a:avLst/>
            <a:gdLst>
              <a:gd name="T0" fmla="*/ 0 w 4239"/>
              <a:gd name="T1" fmla="*/ 2147483647 h 1472"/>
              <a:gd name="T2" fmla="*/ 1286798148 w 4239"/>
              <a:gd name="T3" fmla="*/ 2147483647 h 1472"/>
              <a:gd name="T4" fmla="*/ 2147483647 w 4239"/>
              <a:gd name="T5" fmla="*/ 558935733 h 1472"/>
              <a:gd name="T6" fmla="*/ 2147483647 w 4239"/>
              <a:gd name="T7" fmla="*/ 51056584 h 1472"/>
              <a:gd name="T8" fmla="*/ 0 60000 65536"/>
              <a:gd name="T9" fmla="*/ 0 60000 65536"/>
              <a:gd name="T10" fmla="*/ 0 60000 65536"/>
              <a:gd name="T11" fmla="*/ 0 60000 65536"/>
              <a:gd name="T12" fmla="*/ 0 w 4239"/>
              <a:gd name="T13" fmla="*/ 0 h 1472"/>
              <a:gd name="T14" fmla="*/ 4239 w 4239"/>
              <a:gd name="T15" fmla="*/ 1472 h 14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9" h="1472">
                <a:moveTo>
                  <a:pt x="0" y="1423"/>
                </a:moveTo>
                <a:cubicBezTo>
                  <a:pt x="0" y="1423"/>
                  <a:pt x="644" y="1472"/>
                  <a:pt x="1215" y="1270"/>
                </a:cubicBezTo>
                <a:cubicBezTo>
                  <a:pt x="1815" y="1045"/>
                  <a:pt x="2948" y="449"/>
                  <a:pt x="3429" y="208"/>
                </a:cubicBezTo>
                <a:cubicBezTo>
                  <a:pt x="3933" y="0"/>
                  <a:pt x="4070" y="58"/>
                  <a:pt x="4239" y="19"/>
                </a:cubicBezTo>
              </a:path>
            </a:pathLst>
          </a:custGeom>
          <a:noFill/>
          <a:ln w="9525" cap="flat" cmpd="sng">
            <a:solidFill>
              <a:srgbClr val="C0C0C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DA4E0-7F79-4D6F-B972-CB3C354DAD8F}"/>
              </a:ext>
            </a:extLst>
          </p:cNvPr>
          <p:cNvSpPr txBox="1"/>
          <p:nvPr/>
        </p:nvSpPr>
        <p:spPr>
          <a:xfrm>
            <a:off x="7695926" y="3491808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growth rate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returns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DFFDD3-4019-485A-B7A4-51357A9B5927}"/>
              </a:ext>
            </a:extLst>
          </p:cNvPr>
          <p:cNvSpPr txBox="1"/>
          <p:nvPr/>
        </p:nvSpPr>
        <p:spPr>
          <a:xfrm>
            <a:off x="1342839" y="5531400"/>
            <a:ext cx="1109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investment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required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64% &lt; $10,000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55F8A8-AC97-4977-B7E4-D728C3E34A8B}"/>
              </a:ext>
            </a:extLst>
          </p:cNvPr>
          <p:cNvSpPr txBox="1"/>
          <p:nvPr/>
        </p:nvSpPr>
        <p:spPr>
          <a:xfrm>
            <a:off x="5563253" y="3772672"/>
            <a:ext cx="90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operational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complexity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358A57-C782-4381-9DC8-5BB087F345A8}"/>
              </a:ext>
            </a:extLst>
          </p:cNvPr>
          <p:cNvSpPr txBox="1"/>
          <p:nvPr/>
        </p:nvSpPr>
        <p:spPr>
          <a:xfrm>
            <a:off x="3505336" y="3781738"/>
            <a:ext cx="627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BIG-ish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idea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7A6D22-131E-42F2-920F-5039CBE86E55}"/>
              </a:ext>
            </a:extLst>
          </p:cNvPr>
          <p:cNvSpPr txBox="1"/>
          <p:nvPr/>
        </p:nvSpPr>
        <p:spPr>
          <a:xfrm>
            <a:off x="8799006" y="4275467"/>
            <a:ext cx="869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expenses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92EB48-2A26-4CD5-8BBA-4C090EFA92A1}"/>
              </a:ext>
            </a:extLst>
          </p:cNvPr>
          <p:cNvSpPr txBox="1"/>
          <p:nvPr/>
        </p:nvSpPr>
        <p:spPr>
          <a:xfrm>
            <a:off x="8799006" y="3811560"/>
            <a:ext cx="790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revenue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6C45A88-1075-4F1D-9DCB-419EEA2893BE}"/>
              </a:ext>
            </a:extLst>
          </p:cNvPr>
          <p:cNvSpPr/>
          <p:nvPr/>
        </p:nvSpPr>
        <p:spPr>
          <a:xfrm>
            <a:off x="3222922" y="4118066"/>
            <a:ext cx="5451565" cy="422084"/>
          </a:xfrm>
          <a:custGeom>
            <a:avLst/>
            <a:gdLst>
              <a:gd name="connsiteX0" fmla="*/ 0 w 5451565"/>
              <a:gd name="connsiteY0" fmla="*/ 0 h 422084"/>
              <a:gd name="connsiteX1" fmla="*/ 966651 w 5451565"/>
              <a:gd name="connsiteY1" fmla="*/ 409303 h 422084"/>
              <a:gd name="connsiteX2" fmla="*/ 5451565 w 5451565"/>
              <a:gd name="connsiteY2" fmla="*/ 278674 h 422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1565" h="422084">
                <a:moveTo>
                  <a:pt x="0" y="0"/>
                </a:moveTo>
                <a:cubicBezTo>
                  <a:pt x="29028" y="181428"/>
                  <a:pt x="58057" y="362857"/>
                  <a:pt x="966651" y="409303"/>
                </a:cubicBezTo>
                <a:cubicBezTo>
                  <a:pt x="1875245" y="455749"/>
                  <a:pt x="3663405" y="367211"/>
                  <a:pt x="5451565" y="27867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93E0DE5-6BF5-4D3C-9818-C0ECFA941C67}"/>
              </a:ext>
            </a:extLst>
          </p:cNvPr>
          <p:cNvSpPr/>
          <p:nvPr/>
        </p:nvSpPr>
        <p:spPr>
          <a:xfrm>
            <a:off x="3242388" y="4237519"/>
            <a:ext cx="2643436" cy="678656"/>
          </a:xfrm>
          <a:custGeom>
            <a:avLst/>
            <a:gdLst>
              <a:gd name="connsiteX0" fmla="*/ 4763 w 2647950"/>
              <a:gd name="connsiteY0" fmla="*/ 678656 h 678656"/>
              <a:gd name="connsiteX1" fmla="*/ 421481 w 2647950"/>
              <a:gd name="connsiteY1" fmla="*/ 678656 h 678656"/>
              <a:gd name="connsiteX2" fmla="*/ 700088 w 2647950"/>
              <a:gd name="connsiteY2" fmla="*/ 669131 h 678656"/>
              <a:gd name="connsiteX3" fmla="*/ 1143000 w 2647950"/>
              <a:gd name="connsiteY3" fmla="*/ 621506 h 678656"/>
              <a:gd name="connsiteX4" fmla="*/ 1628775 w 2647950"/>
              <a:gd name="connsiteY4" fmla="*/ 554831 h 678656"/>
              <a:gd name="connsiteX5" fmla="*/ 2005013 w 2647950"/>
              <a:gd name="connsiteY5" fmla="*/ 469106 h 678656"/>
              <a:gd name="connsiteX6" fmla="*/ 2407444 w 2647950"/>
              <a:gd name="connsiteY6" fmla="*/ 366713 h 678656"/>
              <a:gd name="connsiteX7" fmla="*/ 2647950 w 2647950"/>
              <a:gd name="connsiteY7" fmla="*/ 304800 h 678656"/>
              <a:gd name="connsiteX8" fmla="*/ 1945481 w 2647950"/>
              <a:gd name="connsiteY8" fmla="*/ 330994 h 678656"/>
              <a:gd name="connsiteX9" fmla="*/ 1381125 w 2647950"/>
              <a:gd name="connsiteY9" fmla="*/ 335756 h 678656"/>
              <a:gd name="connsiteX10" fmla="*/ 814388 w 2647950"/>
              <a:gd name="connsiteY10" fmla="*/ 311944 h 678656"/>
              <a:gd name="connsiteX11" fmla="*/ 564356 w 2647950"/>
              <a:gd name="connsiteY11" fmla="*/ 278606 h 678656"/>
              <a:gd name="connsiteX12" fmla="*/ 311944 w 2647950"/>
              <a:gd name="connsiteY12" fmla="*/ 230981 h 678656"/>
              <a:gd name="connsiteX13" fmla="*/ 164306 w 2647950"/>
              <a:gd name="connsiteY13" fmla="*/ 183356 h 678656"/>
              <a:gd name="connsiteX14" fmla="*/ 92869 w 2647950"/>
              <a:gd name="connsiteY14" fmla="*/ 135731 h 678656"/>
              <a:gd name="connsiteX15" fmla="*/ 52388 w 2647950"/>
              <a:gd name="connsiteY15" fmla="*/ 88106 h 678656"/>
              <a:gd name="connsiteX16" fmla="*/ 0 w 2647950"/>
              <a:gd name="connsiteY16" fmla="*/ 0 h 678656"/>
              <a:gd name="connsiteX17" fmla="*/ 4763 w 2647950"/>
              <a:gd name="connsiteY17" fmla="*/ 678656 h 678656"/>
              <a:gd name="connsiteX0" fmla="*/ 4763 w 2647950"/>
              <a:gd name="connsiteY0" fmla="*/ 678656 h 678656"/>
              <a:gd name="connsiteX1" fmla="*/ 421481 w 2647950"/>
              <a:gd name="connsiteY1" fmla="*/ 678656 h 678656"/>
              <a:gd name="connsiteX2" fmla="*/ 700088 w 2647950"/>
              <a:gd name="connsiteY2" fmla="*/ 669131 h 678656"/>
              <a:gd name="connsiteX3" fmla="*/ 1123950 w 2647950"/>
              <a:gd name="connsiteY3" fmla="*/ 631031 h 678656"/>
              <a:gd name="connsiteX4" fmla="*/ 1628775 w 2647950"/>
              <a:gd name="connsiteY4" fmla="*/ 554831 h 678656"/>
              <a:gd name="connsiteX5" fmla="*/ 2005013 w 2647950"/>
              <a:gd name="connsiteY5" fmla="*/ 469106 h 678656"/>
              <a:gd name="connsiteX6" fmla="*/ 2407444 w 2647950"/>
              <a:gd name="connsiteY6" fmla="*/ 366713 h 678656"/>
              <a:gd name="connsiteX7" fmla="*/ 2647950 w 2647950"/>
              <a:gd name="connsiteY7" fmla="*/ 304800 h 678656"/>
              <a:gd name="connsiteX8" fmla="*/ 1945481 w 2647950"/>
              <a:gd name="connsiteY8" fmla="*/ 330994 h 678656"/>
              <a:gd name="connsiteX9" fmla="*/ 1381125 w 2647950"/>
              <a:gd name="connsiteY9" fmla="*/ 335756 h 678656"/>
              <a:gd name="connsiteX10" fmla="*/ 814388 w 2647950"/>
              <a:gd name="connsiteY10" fmla="*/ 311944 h 678656"/>
              <a:gd name="connsiteX11" fmla="*/ 564356 w 2647950"/>
              <a:gd name="connsiteY11" fmla="*/ 278606 h 678656"/>
              <a:gd name="connsiteX12" fmla="*/ 311944 w 2647950"/>
              <a:gd name="connsiteY12" fmla="*/ 230981 h 678656"/>
              <a:gd name="connsiteX13" fmla="*/ 164306 w 2647950"/>
              <a:gd name="connsiteY13" fmla="*/ 183356 h 678656"/>
              <a:gd name="connsiteX14" fmla="*/ 92869 w 2647950"/>
              <a:gd name="connsiteY14" fmla="*/ 135731 h 678656"/>
              <a:gd name="connsiteX15" fmla="*/ 52388 w 2647950"/>
              <a:gd name="connsiteY15" fmla="*/ 88106 h 678656"/>
              <a:gd name="connsiteX16" fmla="*/ 0 w 2647950"/>
              <a:gd name="connsiteY16" fmla="*/ 0 h 678656"/>
              <a:gd name="connsiteX17" fmla="*/ 4763 w 2647950"/>
              <a:gd name="connsiteY17" fmla="*/ 678656 h 678656"/>
              <a:gd name="connsiteX0" fmla="*/ 4763 w 2647950"/>
              <a:gd name="connsiteY0" fmla="*/ 678656 h 678656"/>
              <a:gd name="connsiteX1" fmla="*/ 421481 w 2647950"/>
              <a:gd name="connsiteY1" fmla="*/ 678656 h 678656"/>
              <a:gd name="connsiteX2" fmla="*/ 700088 w 2647950"/>
              <a:gd name="connsiteY2" fmla="*/ 669131 h 678656"/>
              <a:gd name="connsiteX3" fmla="*/ 1123950 w 2647950"/>
              <a:gd name="connsiteY3" fmla="*/ 631031 h 678656"/>
              <a:gd name="connsiteX4" fmla="*/ 1357313 w 2647950"/>
              <a:gd name="connsiteY4" fmla="*/ 592931 h 678656"/>
              <a:gd name="connsiteX5" fmla="*/ 1628775 w 2647950"/>
              <a:gd name="connsiteY5" fmla="*/ 554831 h 678656"/>
              <a:gd name="connsiteX6" fmla="*/ 2005013 w 2647950"/>
              <a:gd name="connsiteY6" fmla="*/ 469106 h 678656"/>
              <a:gd name="connsiteX7" fmla="*/ 2407444 w 2647950"/>
              <a:gd name="connsiteY7" fmla="*/ 366713 h 678656"/>
              <a:gd name="connsiteX8" fmla="*/ 2647950 w 2647950"/>
              <a:gd name="connsiteY8" fmla="*/ 304800 h 678656"/>
              <a:gd name="connsiteX9" fmla="*/ 1945481 w 2647950"/>
              <a:gd name="connsiteY9" fmla="*/ 330994 h 678656"/>
              <a:gd name="connsiteX10" fmla="*/ 1381125 w 2647950"/>
              <a:gd name="connsiteY10" fmla="*/ 335756 h 678656"/>
              <a:gd name="connsiteX11" fmla="*/ 814388 w 2647950"/>
              <a:gd name="connsiteY11" fmla="*/ 311944 h 678656"/>
              <a:gd name="connsiteX12" fmla="*/ 564356 w 2647950"/>
              <a:gd name="connsiteY12" fmla="*/ 278606 h 678656"/>
              <a:gd name="connsiteX13" fmla="*/ 311944 w 2647950"/>
              <a:gd name="connsiteY13" fmla="*/ 230981 h 678656"/>
              <a:gd name="connsiteX14" fmla="*/ 164306 w 2647950"/>
              <a:gd name="connsiteY14" fmla="*/ 183356 h 678656"/>
              <a:gd name="connsiteX15" fmla="*/ 92869 w 2647950"/>
              <a:gd name="connsiteY15" fmla="*/ 135731 h 678656"/>
              <a:gd name="connsiteX16" fmla="*/ 52388 w 2647950"/>
              <a:gd name="connsiteY16" fmla="*/ 88106 h 678656"/>
              <a:gd name="connsiteX17" fmla="*/ 0 w 2647950"/>
              <a:gd name="connsiteY17" fmla="*/ 0 h 678656"/>
              <a:gd name="connsiteX18" fmla="*/ 4763 w 2647950"/>
              <a:gd name="connsiteY18" fmla="*/ 678656 h 678656"/>
              <a:gd name="connsiteX0" fmla="*/ 4763 w 2647950"/>
              <a:gd name="connsiteY0" fmla="*/ 678656 h 678656"/>
              <a:gd name="connsiteX1" fmla="*/ 421481 w 2647950"/>
              <a:gd name="connsiteY1" fmla="*/ 678656 h 678656"/>
              <a:gd name="connsiteX2" fmla="*/ 700088 w 2647950"/>
              <a:gd name="connsiteY2" fmla="*/ 669131 h 678656"/>
              <a:gd name="connsiteX3" fmla="*/ 1123950 w 2647950"/>
              <a:gd name="connsiteY3" fmla="*/ 631031 h 678656"/>
              <a:gd name="connsiteX4" fmla="*/ 1364456 w 2647950"/>
              <a:gd name="connsiteY4" fmla="*/ 600075 h 678656"/>
              <a:gd name="connsiteX5" fmla="*/ 1628775 w 2647950"/>
              <a:gd name="connsiteY5" fmla="*/ 554831 h 678656"/>
              <a:gd name="connsiteX6" fmla="*/ 2005013 w 2647950"/>
              <a:gd name="connsiteY6" fmla="*/ 469106 h 678656"/>
              <a:gd name="connsiteX7" fmla="*/ 2407444 w 2647950"/>
              <a:gd name="connsiteY7" fmla="*/ 366713 h 678656"/>
              <a:gd name="connsiteX8" fmla="*/ 2647950 w 2647950"/>
              <a:gd name="connsiteY8" fmla="*/ 304800 h 678656"/>
              <a:gd name="connsiteX9" fmla="*/ 1945481 w 2647950"/>
              <a:gd name="connsiteY9" fmla="*/ 330994 h 678656"/>
              <a:gd name="connsiteX10" fmla="*/ 1381125 w 2647950"/>
              <a:gd name="connsiteY10" fmla="*/ 335756 h 678656"/>
              <a:gd name="connsiteX11" fmla="*/ 814388 w 2647950"/>
              <a:gd name="connsiteY11" fmla="*/ 311944 h 678656"/>
              <a:gd name="connsiteX12" fmla="*/ 564356 w 2647950"/>
              <a:gd name="connsiteY12" fmla="*/ 278606 h 678656"/>
              <a:gd name="connsiteX13" fmla="*/ 311944 w 2647950"/>
              <a:gd name="connsiteY13" fmla="*/ 230981 h 678656"/>
              <a:gd name="connsiteX14" fmla="*/ 164306 w 2647950"/>
              <a:gd name="connsiteY14" fmla="*/ 183356 h 678656"/>
              <a:gd name="connsiteX15" fmla="*/ 92869 w 2647950"/>
              <a:gd name="connsiteY15" fmla="*/ 135731 h 678656"/>
              <a:gd name="connsiteX16" fmla="*/ 52388 w 2647950"/>
              <a:gd name="connsiteY16" fmla="*/ 88106 h 678656"/>
              <a:gd name="connsiteX17" fmla="*/ 0 w 2647950"/>
              <a:gd name="connsiteY17" fmla="*/ 0 h 678656"/>
              <a:gd name="connsiteX18" fmla="*/ 4763 w 2647950"/>
              <a:gd name="connsiteY18" fmla="*/ 678656 h 67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47950" h="678656">
                <a:moveTo>
                  <a:pt x="4763" y="678656"/>
                </a:moveTo>
                <a:lnTo>
                  <a:pt x="421481" y="678656"/>
                </a:lnTo>
                <a:lnTo>
                  <a:pt x="700088" y="669131"/>
                </a:lnTo>
                <a:lnTo>
                  <a:pt x="1123950" y="631031"/>
                </a:lnTo>
                <a:lnTo>
                  <a:pt x="1364456" y="600075"/>
                </a:lnTo>
                <a:lnTo>
                  <a:pt x="1628775" y="554831"/>
                </a:lnTo>
                <a:lnTo>
                  <a:pt x="2005013" y="469106"/>
                </a:lnTo>
                <a:lnTo>
                  <a:pt x="2407444" y="366713"/>
                </a:lnTo>
                <a:lnTo>
                  <a:pt x="2647950" y="304800"/>
                </a:lnTo>
                <a:lnTo>
                  <a:pt x="1945481" y="330994"/>
                </a:lnTo>
                <a:lnTo>
                  <a:pt x="1381125" y="335756"/>
                </a:lnTo>
                <a:lnTo>
                  <a:pt x="814388" y="311944"/>
                </a:lnTo>
                <a:lnTo>
                  <a:pt x="564356" y="278606"/>
                </a:lnTo>
                <a:lnTo>
                  <a:pt x="311944" y="230981"/>
                </a:lnTo>
                <a:lnTo>
                  <a:pt x="164306" y="183356"/>
                </a:lnTo>
                <a:lnTo>
                  <a:pt x="92869" y="135731"/>
                </a:lnTo>
                <a:lnTo>
                  <a:pt x="52388" y="88106"/>
                </a:lnTo>
                <a:lnTo>
                  <a:pt x="0" y="0"/>
                </a:lnTo>
                <a:cubicBezTo>
                  <a:pt x="794" y="229394"/>
                  <a:pt x="1587" y="458787"/>
                  <a:pt x="4763" y="67865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F3A8F707-CAF0-46D4-B4A2-683BEC93E764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990906"/>
            <a:ext cx="5707062" cy="65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dirty="0"/>
              <a:t>Small (Lifestyle) Business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BCB2F8-2E62-48EE-BB8C-64783C2FEE4C}"/>
              </a:ext>
            </a:extLst>
          </p:cNvPr>
          <p:cNvSpPr txBox="1"/>
          <p:nvPr/>
        </p:nvSpPr>
        <p:spPr>
          <a:xfrm>
            <a:off x="8720521" y="1924849"/>
            <a:ext cx="1522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sale or shut-down</a:t>
            </a:r>
          </a:p>
          <a:p>
            <a:pPr algn="ctr"/>
            <a:r>
              <a:rPr lang="en-US" sz="1400" b="1" dirty="0"/>
              <a:t>10+ years</a:t>
            </a: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E9DFB60D-20D1-4B05-B96C-0DB409B31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925" y="5015275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30779EEA-6859-47FE-ADB6-E88AAA6A9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793" y="5015275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C7EBB35C-4487-4766-99F9-262E18905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2188" y="5015275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EA950BF2-C214-4A6C-9139-13770ECC0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130" y="5015275"/>
            <a:ext cx="82827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8974AACE-286A-40FC-B00A-FB5A7AC92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246" y="4780683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</a:t>
            </a:r>
          </a:p>
        </p:txBody>
      </p:sp>
      <p:sp>
        <p:nvSpPr>
          <p:cNvPr id="43" name="Rectangle 10">
            <a:extLst>
              <a:ext uri="{FF2B5EF4-FFF2-40B4-BE49-F238E27FC236}">
                <a16:creationId xmlns:a16="http://schemas.microsoft.com/office/drawing/2014/main" id="{8A3D2FA4-E8B0-433F-A781-0C8CCDF9D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7949" y="4780683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EEAE4253-A80F-4ED9-9BD5-95A061CE5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194" y="4780683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</a:p>
        </p:txBody>
      </p:sp>
    </p:spTree>
    <p:extLst>
      <p:ext uri="{BB962C8B-B14F-4D97-AF65-F5344CB8AC3E}">
        <p14:creationId xmlns:p14="http://schemas.microsoft.com/office/powerpoint/2010/main" val="116182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See the source image">
            <a:extLst>
              <a:ext uri="{FF2B5EF4-FFF2-40B4-BE49-F238E27FC236}">
                <a16:creationId xmlns:a16="http://schemas.microsoft.com/office/drawing/2014/main" id="{14525EB5-C6F5-4FE8-A411-1DD535725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516" y="993682"/>
            <a:ext cx="1170035" cy="13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See the source image">
            <a:extLst>
              <a:ext uri="{FF2B5EF4-FFF2-40B4-BE49-F238E27FC236}">
                <a16:creationId xmlns:a16="http://schemas.microsoft.com/office/drawing/2014/main" id="{8A5F3DD0-755A-4308-A099-3E9113320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8" t="20317" r="30459" b="21143"/>
          <a:stretch/>
        </p:blipFill>
        <p:spPr bwMode="auto">
          <a:xfrm>
            <a:off x="5348415" y="1172080"/>
            <a:ext cx="1269403" cy="128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ee the source image">
            <a:extLst>
              <a:ext uri="{FF2B5EF4-FFF2-40B4-BE49-F238E27FC236}">
                <a16:creationId xmlns:a16="http://schemas.microsoft.com/office/drawing/2014/main" id="{1552DF3D-E33A-4714-84E0-490AB853E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946" y="1331831"/>
            <a:ext cx="1193074" cy="11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See the source image">
            <a:extLst>
              <a:ext uri="{FF2B5EF4-FFF2-40B4-BE49-F238E27FC236}">
                <a16:creationId xmlns:a16="http://schemas.microsoft.com/office/drawing/2014/main" id="{35013D46-F676-45E5-9289-FB241D76E1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8" b="31495"/>
          <a:stretch/>
        </p:blipFill>
        <p:spPr bwMode="auto">
          <a:xfrm>
            <a:off x="6733716" y="4717951"/>
            <a:ext cx="3217651" cy="94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See the source image">
            <a:extLst>
              <a:ext uri="{FF2B5EF4-FFF2-40B4-BE49-F238E27FC236}">
                <a16:creationId xmlns:a16="http://schemas.microsoft.com/office/drawing/2014/main" id="{84412B2E-54DD-4614-940F-DB576E659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36" y="4908446"/>
            <a:ext cx="2368675" cy="56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9BAC662-49B9-44F3-8F71-B3C614FD99A9}"/>
              </a:ext>
            </a:extLst>
          </p:cNvPr>
          <p:cNvSpPr txBox="1"/>
          <p:nvPr/>
        </p:nvSpPr>
        <p:spPr>
          <a:xfrm>
            <a:off x="4845850" y="3373457"/>
            <a:ext cx="25003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Tech Big 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058BBF-AF37-4879-B712-5D2C9AE64AD8}"/>
              </a:ext>
            </a:extLst>
          </p:cNvPr>
          <p:cNvGrpSpPr/>
          <p:nvPr/>
        </p:nvGrpSpPr>
        <p:grpSpPr>
          <a:xfrm>
            <a:off x="1580161" y="2521943"/>
            <a:ext cx="8911693" cy="3405911"/>
            <a:chOff x="1580161" y="2594367"/>
            <a:chExt cx="8911693" cy="340591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D2064A-6AD0-4FE0-95D5-424FAE231C83}"/>
                </a:ext>
              </a:extLst>
            </p:cNvPr>
            <p:cNvSpPr txBox="1"/>
            <p:nvPr/>
          </p:nvSpPr>
          <p:spPr>
            <a:xfrm>
              <a:off x="8212182" y="563094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1975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42CE6C-1244-49EB-B963-56D2F0B73A5C}"/>
                </a:ext>
              </a:extLst>
            </p:cNvPr>
            <p:cNvSpPr txBox="1"/>
            <p:nvPr/>
          </p:nvSpPr>
          <p:spPr>
            <a:xfrm>
              <a:off x="2548601" y="563094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1998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B7C8AE-1ABD-44A2-A08C-7010F7AAC20B}"/>
                </a:ext>
              </a:extLst>
            </p:cNvPr>
            <p:cNvSpPr txBox="1"/>
            <p:nvPr/>
          </p:nvSpPr>
          <p:spPr>
            <a:xfrm>
              <a:off x="5656744" y="2597329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033527-AB56-4959-B9D5-E453DA03CAC8}"/>
                </a:ext>
              </a:extLst>
            </p:cNvPr>
            <p:cNvSpPr txBox="1"/>
            <p:nvPr/>
          </p:nvSpPr>
          <p:spPr>
            <a:xfrm>
              <a:off x="9839111" y="2594367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1994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49123B-41C9-4CBD-A962-B6295EEFF3B1}"/>
                </a:ext>
              </a:extLst>
            </p:cNvPr>
            <p:cNvSpPr txBox="1"/>
            <p:nvPr/>
          </p:nvSpPr>
          <p:spPr>
            <a:xfrm>
              <a:off x="1580161" y="2597329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1976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D690C56-8CCF-47F7-8C1F-9B7032CEFF12}"/>
              </a:ext>
            </a:extLst>
          </p:cNvPr>
          <p:cNvSpPr txBox="1"/>
          <p:nvPr/>
        </p:nvSpPr>
        <p:spPr>
          <a:xfrm>
            <a:off x="2682537" y="377757"/>
            <a:ext cx="6826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What Do These Firms Have in Common?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D4F63B-1090-45FC-AE9C-2E91EFEBE018}"/>
              </a:ext>
            </a:extLst>
          </p:cNvPr>
          <p:cNvSpPr txBox="1"/>
          <p:nvPr/>
        </p:nvSpPr>
        <p:spPr>
          <a:xfrm>
            <a:off x="3363159" y="6164715"/>
            <a:ext cx="546568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Did NOT Exist Before 1975!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318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46630C4-3A41-4604-B648-559191C324EB}"/>
              </a:ext>
            </a:extLst>
          </p:cNvPr>
          <p:cNvSpPr txBox="1"/>
          <p:nvPr/>
        </p:nvSpPr>
        <p:spPr>
          <a:xfrm>
            <a:off x="1514475" y="-9526"/>
            <a:ext cx="9235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66526-2881-410F-968C-BF830054B996}"/>
              </a:ext>
            </a:extLst>
          </p:cNvPr>
          <p:cNvSpPr txBox="1"/>
          <p:nvPr/>
        </p:nvSpPr>
        <p:spPr>
          <a:xfrm>
            <a:off x="3449718" y="5868074"/>
            <a:ext cx="546568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Innovation</a:t>
            </a:r>
            <a:r>
              <a:rPr lang="en-US" sz="2000" b="1" dirty="0"/>
              <a:t> Responsible for 80% of U.S. Economic Growth Since World War II </a:t>
            </a:r>
            <a:r>
              <a:rPr lang="en-US" sz="1100" dirty="0"/>
              <a:t>(Atkinson, 2011)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D583E8-7052-47DF-9D8A-4CCA5F660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56" y="282040"/>
            <a:ext cx="3266460" cy="2622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7D2C81-E2E9-4D05-9B84-39B80B765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542" y="296544"/>
            <a:ext cx="3381038" cy="2622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EB2E1D-E85F-4DEC-AEB9-A50FBE6F4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161" y="2997431"/>
            <a:ext cx="3758059" cy="2624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A2637E-2D97-463B-820C-ADB615703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781" y="2997431"/>
            <a:ext cx="3381038" cy="2624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E7B876-F8FB-4107-960F-043E137EE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4809" y="296544"/>
            <a:ext cx="3470645" cy="2622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42E246-A989-482B-84A6-DFFD76F4DE40}"/>
              </a:ext>
            </a:extLst>
          </p:cNvPr>
          <p:cNvSpPr txBox="1"/>
          <p:nvPr/>
        </p:nvSpPr>
        <p:spPr>
          <a:xfrm>
            <a:off x="9812094" y="5003365"/>
            <a:ext cx="1875642" cy="1018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450"/>
              </a:spcAft>
            </a:pPr>
            <a:r>
              <a:rPr lang="en-US" sz="1400" b="1" dirty="0"/>
              <a:t>COMBINED</a:t>
            </a:r>
          </a:p>
          <a:p>
            <a:r>
              <a:rPr lang="en-US" sz="1400" dirty="0"/>
              <a:t>1 million+ employees</a:t>
            </a:r>
          </a:p>
          <a:p>
            <a:r>
              <a:rPr lang="en-US" sz="1400" dirty="0"/>
              <a:t>$802 billion revenue</a:t>
            </a:r>
          </a:p>
          <a:p>
            <a:r>
              <a:rPr lang="en-US" sz="1400" dirty="0"/>
              <a:t>$6.8 trillion market cap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FFF0DF-5C80-40F3-AC7A-41E213700A4A}"/>
              </a:ext>
            </a:extLst>
          </p:cNvPr>
          <p:cNvSpPr txBox="1"/>
          <p:nvPr/>
        </p:nvSpPr>
        <p:spPr>
          <a:xfrm>
            <a:off x="153403" y="6491778"/>
            <a:ext cx="3078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Creative Destruction (Schumpeter, 1934)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65C770-124B-4032-B7BF-D7AE5E949AE6}"/>
              </a:ext>
            </a:extLst>
          </p:cNvPr>
          <p:cNvSpPr txBox="1"/>
          <p:nvPr/>
        </p:nvSpPr>
        <p:spPr>
          <a:xfrm>
            <a:off x="1692534" y="5381674"/>
            <a:ext cx="212189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Desjardins, J. (2019)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3248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6A2B27-1DAE-4C97-A860-00D6F4ADD2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98"/>
          <a:stretch/>
        </p:blipFill>
        <p:spPr>
          <a:xfrm>
            <a:off x="888274" y="636898"/>
            <a:ext cx="10411121" cy="6129662"/>
          </a:xfrm>
          <a:prstGeom prst="rect">
            <a:avLst/>
          </a:prstGeom>
        </p:spPr>
      </p:pic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3462744" y="121817"/>
            <a:ext cx="52665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en-US" sz="3200" kern="0" dirty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>Northwest Success Stories…</a:t>
            </a:r>
          </a:p>
        </p:txBody>
      </p:sp>
    </p:spTree>
    <p:extLst>
      <p:ext uri="{BB962C8B-B14F-4D97-AF65-F5344CB8AC3E}">
        <p14:creationId xmlns:p14="http://schemas.microsoft.com/office/powerpoint/2010/main" val="381627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B9B708-CFE4-40CF-ADF3-6FB22A2EEE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94"/>
          <a:stretch/>
        </p:blipFill>
        <p:spPr>
          <a:xfrm>
            <a:off x="926409" y="1158239"/>
            <a:ext cx="10339181" cy="54080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59FC6C-DE00-459E-90B1-1084BF8CE2B6}"/>
              </a:ext>
            </a:extLst>
          </p:cNvPr>
          <p:cNvSpPr txBox="1"/>
          <p:nvPr/>
        </p:nvSpPr>
        <p:spPr>
          <a:xfrm>
            <a:off x="862380" y="418011"/>
            <a:ext cx="8929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Georgia" panose="02040502050405020303" pitchFamily="18" charset="0"/>
              </a:rPr>
              <a:t>Oregon’s Target Traded Sector Industries</a:t>
            </a: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41B08304-7312-49F5-BD61-4BECED6B069D}"/>
              </a:ext>
            </a:extLst>
          </p:cNvPr>
          <p:cNvSpPr txBox="1"/>
          <p:nvPr/>
        </p:nvSpPr>
        <p:spPr>
          <a:xfrm>
            <a:off x="6000207" y="3524288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High Technology &gt;&gt;</a:t>
            </a:r>
          </a:p>
        </p:txBody>
      </p:sp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3A5CF89D-0E59-4913-B009-4249B85A0F1C}"/>
              </a:ext>
            </a:extLst>
          </p:cNvPr>
          <p:cNvSpPr txBox="1"/>
          <p:nvPr/>
        </p:nvSpPr>
        <p:spPr>
          <a:xfrm>
            <a:off x="6000207" y="5045275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Outdoor Gear &amp; Apparel &gt;&gt;</a:t>
            </a:r>
          </a:p>
        </p:txBody>
      </p:sp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C52DFE02-1A18-4332-9478-B94896D07E01}"/>
              </a:ext>
            </a:extLst>
          </p:cNvPr>
          <p:cNvSpPr txBox="1"/>
          <p:nvPr/>
        </p:nvSpPr>
        <p:spPr>
          <a:xfrm>
            <a:off x="6000207" y="1882220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Forestry &amp; Wood Products  &gt;&gt;</a:t>
            </a:r>
          </a:p>
        </p:txBody>
      </p:sp>
      <p:sp>
        <p:nvSpPr>
          <p:cNvPr id="12" name="TextBox 11">
            <a:hlinkClick r:id="rId6"/>
            <a:extLst>
              <a:ext uri="{FF2B5EF4-FFF2-40B4-BE49-F238E27FC236}">
                <a16:creationId xmlns:a16="http://schemas.microsoft.com/office/drawing/2014/main" id="{20775FF9-8B0B-49C9-B773-9FF0D81C45A5}"/>
              </a:ext>
            </a:extLst>
          </p:cNvPr>
          <p:cNvSpPr txBox="1"/>
          <p:nvPr/>
        </p:nvSpPr>
        <p:spPr>
          <a:xfrm>
            <a:off x="961232" y="2574550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Advanced Manufacturing &gt;&gt;</a:t>
            </a:r>
          </a:p>
        </p:txBody>
      </p:sp>
      <p:sp>
        <p:nvSpPr>
          <p:cNvPr id="14" name="TextBox 13">
            <a:hlinkClick r:id="rId7"/>
            <a:extLst>
              <a:ext uri="{FF2B5EF4-FFF2-40B4-BE49-F238E27FC236}">
                <a16:creationId xmlns:a16="http://schemas.microsoft.com/office/drawing/2014/main" id="{0B2D0CE8-2E78-4EC0-8CEF-F247FFB00C94}"/>
              </a:ext>
            </a:extLst>
          </p:cNvPr>
          <p:cNvSpPr txBox="1"/>
          <p:nvPr/>
        </p:nvSpPr>
        <p:spPr>
          <a:xfrm>
            <a:off x="961232" y="4224695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Business Services &gt;&gt;</a:t>
            </a:r>
          </a:p>
        </p:txBody>
      </p:sp>
      <p:sp>
        <p:nvSpPr>
          <p:cNvPr id="16" name="TextBox 15">
            <a:hlinkClick r:id="rId8"/>
            <a:extLst>
              <a:ext uri="{FF2B5EF4-FFF2-40B4-BE49-F238E27FC236}">
                <a16:creationId xmlns:a16="http://schemas.microsoft.com/office/drawing/2014/main" id="{5A0F0833-4A38-40D2-985F-CA7A135BCB16}"/>
              </a:ext>
            </a:extLst>
          </p:cNvPr>
          <p:cNvSpPr txBox="1"/>
          <p:nvPr/>
        </p:nvSpPr>
        <p:spPr>
          <a:xfrm>
            <a:off x="961232" y="6083975"/>
            <a:ext cx="34747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more about Food &amp; Beverages &gt;&gt;</a:t>
            </a:r>
          </a:p>
        </p:txBody>
      </p:sp>
    </p:spTree>
    <p:extLst>
      <p:ext uri="{BB962C8B-B14F-4D97-AF65-F5344CB8AC3E}">
        <p14:creationId xmlns:p14="http://schemas.microsoft.com/office/powerpoint/2010/main" val="3788709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FE6508D-84DA-42C2-B98F-D717C5A8AB01}"/>
              </a:ext>
            </a:extLst>
          </p:cNvPr>
          <p:cNvGrpSpPr/>
          <p:nvPr/>
        </p:nvGrpSpPr>
        <p:grpSpPr>
          <a:xfrm>
            <a:off x="262148" y="124044"/>
            <a:ext cx="11667704" cy="6648231"/>
            <a:chOff x="223640" y="124044"/>
            <a:chExt cx="11667704" cy="6648231"/>
          </a:xfrm>
        </p:grpSpPr>
        <p:pic>
          <p:nvPicPr>
            <p:cNvPr id="12290" name="Picture 2" descr="http://www.pdx.edu/sites/www.pdx.edu.ims/files/media_assets/ims_siliconforestuni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640" y="124044"/>
              <a:ext cx="11667704" cy="6648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9199422" y="856798"/>
              <a:ext cx="602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Intel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32267" y="2419277"/>
              <a:ext cx="10393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Tektronix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552486" y="487466"/>
              <a:ext cx="456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ESI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80024" y="3325604"/>
              <a:ext cx="4821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UO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54370" y="1192366"/>
              <a:ext cx="55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PSU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00492" y="525638"/>
              <a:ext cx="5874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OSU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9668" y="5882156"/>
              <a:ext cx="67842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Georgia" panose="02040502050405020303" pitchFamily="18" charset="0"/>
                </a:rPr>
                <a:t>Oregon Technology Universe (2007)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2552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4057" t="5192" r="10546" b="5508"/>
          <a:stretch/>
        </p:blipFill>
        <p:spPr>
          <a:xfrm>
            <a:off x="1064623" y="58257"/>
            <a:ext cx="10062754" cy="67218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5400000">
            <a:off x="8197565" y="3290500"/>
            <a:ext cx="62388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http://aoportland.com/wp-content/uploads/2012/12/Athletic-and-Outdoor-Industry-Poster.pdf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2965268" y="610281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Georgia" panose="02040502050405020303" pitchFamily="18" charset="0"/>
              </a:rPr>
              <a:t>Active Sports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63E32-AE81-4B9B-8709-1A779424C379}"/>
              </a:ext>
            </a:extLst>
          </p:cNvPr>
          <p:cNvSpPr txBox="1"/>
          <p:nvPr/>
        </p:nvSpPr>
        <p:spPr>
          <a:xfrm>
            <a:off x="3082834" y="5355772"/>
            <a:ext cx="1609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+Under Armour (2017)</a:t>
            </a:r>
          </a:p>
        </p:txBody>
      </p:sp>
    </p:spTree>
    <p:extLst>
      <p:ext uri="{BB962C8B-B14F-4D97-AF65-F5344CB8AC3E}">
        <p14:creationId xmlns:p14="http://schemas.microsoft.com/office/powerpoint/2010/main" val="2971508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B3AFD0-8DA6-4AB2-B47E-82CEBB4D8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718" r="4071" b="29881"/>
          <a:stretch/>
        </p:blipFill>
        <p:spPr>
          <a:xfrm>
            <a:off x="496393" y="5674580"/>
            <a:ext cx="11695607" cy="11834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5E95DE-4853-4631-93CA-4A4A3FB596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859"/>
          <a:stretch/>
        </p:blipFill>
        <p:spPr>
          <a:xfrm>
            <a:off x="0" y="5674580"/>
            <a:ext cx="1933575" cy="1183420"/>
          </a:xfrm>
          <a:prstGeom prst="rect">
            <a:avLst/>
          </a:prstGeom>
        </p:spPr>
      </p:pic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9CD32645-0316-438E-8874-BA2D8F672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5707720"/>
          </a:xfrm>
          <a:prstGeom prst="rect">
            <a:avLst/>
          </a:prstGeom>
        </p:spPr>
      </p:pic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8DE55C67-4A12-4625-BEED-28610D888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89" y="4305545"/>
            <a:ext cx="3020314" cy="2251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9E80C4-C017-4F68-8AEB-F57C32AE6A60}"/>
              </a:ext>
            </a:extLst>
          </p:cNvPr>
          <p:cNvSpPr txBox="1"/>
          <p:nvPr/>
        </p:nvSpPr>
        <p:spPr>
          <a:xfrm>
            <a:off x="8185944" y="5998675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Insitu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0BF7BC-CB35-4A40-9677-85A19EB3BEA4}"/>
              </a:ext>
            </a:extLst>
          </p:cNvPr>
          <p:cNvSpPr txBox="1"/>
          <p:nvPr/>
        </p:nvSpPr>
        <p:spPr>
          <a:xfrm>
            <a:off x="1476923" y="6499855"/>
            <a:ext cx="1753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Advanced Manufacturing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Image result for pendleton drone testing">
            <a:extLst>
              <a:ext uri="{FF2B5EF4-FFF2-40B4-BE49-F238E27FC236}">
                <a16:creationId xmlns:a16="http://schemas.microsoft.com/office/drawing/2014/main" id="{E0CB3D9A-0CBB-4AC0-9447-86A37CFFA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34" y="4322963"/>
            <a:ext cx="3318280" cy="2110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83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arked, black&#10;&#10;Description automatically generated">
            <a:extLst>
              <a:ext uri="{FF2B5EF4-FFF2-40B4-BE49-F238E27FC236}">
                <a16:creationId xmlns:a16="http://schemas.microsoft.com/office/drawing/2014/main" id="{58E09008-8663-41DA-AFB5-102050DAC7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7" b="13332"/>
          <a:stretch/>
        </p:blipFill>
        <p:spPr>
          <a:xfrm>
            <a:off x="1007903" y="1479100"/>
            <a:ext cx="2597966" cy="51932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0043E5-B7EC-49E4-A182-FA70A5123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905" y="1479100"/>
            <a:ext cx="5530804" cy="3125575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623CA3E-EDEF-4540-AFD6-76E0BA2B5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707" y="4789551"/>
            <a:ext cx="3505200" cy="19425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0D01DB-A5E6-46AB-B2C0-0D7DEC084230}"/>
              </a:ext>
            </a:extLst>
          </p:cNvPr>
          <p:cNvSpPr txBox="1"/>
          <p:nvPr/>
        </p:nvSpPr>
        <p:spPr>
          <a:xfrm>
            <a:off x="862380" y="418011"/>
            <a:ext cx="8073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Georgia" panose="02040502050405020303" pitchFamily="18" charset="0"/>
              </a:rPr>
              <a:t>Entrepreneurship: Regional Industry</a:t>
            </a:r>
          </a:p>
        </p:txBody>
      </p:sp>
    </p:spTree>
    <p:extLst>
      <p:ext uri="{BB962C8B-B14F-4D97-AF65-F5344CB8AC3E}">
        <p14:creationId xmlns:p14="http://schemas.microsoft.com/office/powerpoint/2010/main" val="3456736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Slide </a:t>
            </a:r>
            <a:fld id="{719274D2-8576-423A-B855-4AD810B8D0E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197" name="Line 3"/>
          <p:cNvSpPr>
            <a:spLocks noChangeShapeType="1"/>
          </p:cNvSpPr>
          <p:nvPr/>
        </p:nvSpPr>
        <p:spPr bwMode="auto">
          <a:xfrm>
            <a:off x="3266825" y="2257533"/>
            <a:ext cx="0" cy="282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4"/>
          <p:cNvSpPr>
            <a:spLocks noChangeShapeType="1"/>
          </p:cNvSpPr>
          <p:nvPr/>
        </p:nvSpPr>
        <p:spPr bwMode="auto">
          <a:xfrm>
            <a:off x="3266826" y="5086457"/>
            <a:ext cx="5672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2785813" y="4187932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2500063" y="3268770"/>
            <a:ext cx="70961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</a:t>
            </a:r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2257175" y="2321032"/>
            <a:ext cx="9953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$$$</a:t>
            </a:r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2785813" y="5011845"/>
            <a:ext cx="42386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210" name="Freeform 16"/>
          <p:cNvSpPr>
            <a:spLocks/>
          </p:cNvSpPr>
          <p:nvPr/>
        </p:nvSpPr>
        <p:spPr bwMode="auto">
          <a:xfrm>
            <a:off x="3274761" y="2325795"/>
            <a:ext cx="5326063" cy="2832100"/>
          </a:xfrm>
          <a:custGeom>
            <a:avLst/>
            <a:gdLst>
              <a:gd name="T0" fmla="*/ 0 w 4239"/>
              <a:gd name="T1" fmla="*/ 2147483647 h 1472"/>
              <a:gd name="T2" fmla="*/ 1286798148 w 4239"/>
              <a:gd name="T3" fmla="*/ 2147483647 h 1472"/>
              <a:gd name="T4" fmla="*/ 2147483647 w 4239"/>
              <a:gd name="T5" fmla="*/ 558935733 h 1472"/>
              <a:gd name="T6" fmla="*/ 2147483647 w 4239"/>
              <a:gd name="T7" fmla="*/ 51056584 h 1472"/>
              <a:gd name="T8" fmla="*/ 0 60000 65536"/>
              <a:gd name="T9" fmla="*/ 0 60000 65536"/>
              <a:gd name="T10" fmla="*/ 0 60000 65536"/>
              <a:gd name="T11" fmla="*/ 0 60000 65536"/>
              <a:gd name="T12" fmla="*/ 0 w 4239"/>
              <a:gd name="T13" fmla="*/ 0 h 1472"/>
              <a:gd name="T14" fmla="*/ 4239 w 4239"/>
              <a:gd name="T15" fmla="*/ 1472 h 14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39" h="1472">
                <a:moveTo>
                  <a:pt x="0" y="1423"/>
                </a:moveTo>
                <a:cubicBezTo>
                  <a:pt x="0" y="1423"/>
                  <a:pt x="644" y="1472"/>
                  <a:pt x="1215" y="1270"/>
                </a:cubicBezTo>
                <a:cubicBezTo>
                  <a:pt x="1815" y="1045"/>
                  <a:pt x="2948" y="449"/>
                  <a:pt x="3429" y="208"/>
                </a:cubicBezTo>
                <a:cubicBezTo>
                  <a:pt x="3933" y="0"/>
                  <a:pt x="4070" y="58"/>
                  <a:pt x="4239" y="19"/>
                </a:cubicBezTo>
              </a:path>
            </a:pathLst>
          </a:custGeom>
          <a:noFill/>
          <a:ln w="9525" cap="flat" cmpd="sng">
            <a:solidFill>
              <a:srgbClr val="C0C0C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4114800" y="204604"/>
            <a:ext cx="5707062" cy="9144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Business Lifecycle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DA4E0-7F79-4D6F-B972-CB3C354DAD8F}"/>
              </a:ext>
            </a:extLst>
          </p:cNvPr>
          <p:cNvSpPr txBox="1"/>
          <p:nvPr/>
        </p:nvSpPr>
        <p:spPr>
          <a:xfrm>
            <a:off x="7015956" y="2242805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growth rate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returns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55F8A8-AC97-4977-B7E4-D728C3E34A8B}"/>
              </a:ext>
            </a:extLst>
          </p:cNvPr>
          <p:cNvSpPr txBox="1"/>
          <p:nvPr/>
        </p:nvSpPr>
        <p:spPr>
          <a:xfrm>
            <a:off x="5510160" y="3123467"/>
            <a:ext cx="90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operational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complexity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358A57-C782-4381-9DC8-5BB087F345A8}"/>
              </a:ext>
            </a:extLst>
          </p:cNvPr>
          <p:cNvSpPr txBox="1"/>
          <p:nvPr/>
        </p:nvSpPr>
        <p:spPr>
          <a:xfrm>
            <a:off x="3684579" y="2242805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BIG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idea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D70F31C-BE67-4398-BDB8-01A734A6D4EE}"/>
              </a:ext>
            </a:extLst>
          </p:cNvPr>
          <p:cNvSpPr/>
          <p:nvPr/>
        </p:nvSpPr>
        <p:spPr>
          <a:xfrm>
            <a:off x="3266824" y="3244902"/>
            <a:ext cx="5419703" cy="912074"/>
          </a:xfrm>
          <a:custGeom>
            <a:avLst/>
            <a:gdLst>
              <a:gd name="connsiteX0" fmla="*/ 0 w 5425440"/>
              <a:gd name="connsiteY0" fmla="*/ 242168 h 860564"/>
              <a:gd name="connsiteX1" fmla="*/ 775063 w 5425440"/>
              <a:gd name="connsiteY1" fmla="*/ 33163 h 860564"/>
              <a:gd name="connsiteX2" fmla="*/ 1471748 w 5425440"/>
              <a:gd name="connsiteY2" fmla="*/ 860477 h 860564"/>
              <a:gd name="connsiteX3" fmla="*/ 5425440 w 5425440"/>
              <a:gd name="connsiteY3" fmla="*/ 85414 h 860564"/>
              <a:gd name="connsiteX0" fmla="*/ 0 w 5425440"/>
              <a:gd name="connsiteY0" fmla="*/ 242168 h 860564"/>
              <a:gd name="connsiteX1" fmla="*/ 775063 w 5425440"/>
              <a:gd name="connsiteY1" fmla="*/ 33163 h 860564"/>
              <a:gd name="connsiteX2" fmla="*/ 1471748 w 5425440"/>
              <a:gd name="connsiteY2" fmla="*/ 860477 h 860564"/>
              <a:gd name="connsiteX3" fmla="*/ 5425440 w 5425440"/>
              <a:gd name="connsiteY3" fmla="*/ 85414 h 860564"/>
              <a:gd name="connsiteX0" fmla="*/ 0 w 5425440"/>
              <a:gd name="connsiteY0" fmla="*/ 242168 h 912074"/>
              <a:gd name="connsiteX1" fmla="*/ 775063 w 5425440"/>
              <a:gd name="connsiteY1" fmla="*/ 33163 h 912074"/>
              <a:gd name="connsiteX2" fmla="*/ 1471748 w 5425440"/>
              <a:gd name="connsiteY2" fmla="*/ 860477 h 912074"/>
              <a:gd name="connsiteX3" fmla="*/ 5425440 w 5425440"/>
              <a:gd name="connsiteY3" fmla="*/ 85414 h 91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5440" h="912074">
                <a:moveTo>
                  <a:pt x="0" y="242168"/>
                </a:moveTo>
                <a:cubicBezTo>
                  <a:pt x="264886" y="86140"/>
                  <a:pt x="529772" y="-69888"/>
                  <a:pt x="775063" y="33163"/>
                </a:cubicBezTo>
                <a:lnTo>
                  <a:pt x="1471748" y="860477"/>
                </a:lnTo>
                <a:cubicBezTo>
                  <a:pt x="1703976" y="1136248"/>
                  <a:pt x="4773749" y="223300"/>
                  <a:pt x="5425440" y="8541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E4A7243-B3E2-48FB-92C9-FD0878CE3530}"/>
              </a:ext>
            </a:extLst>
          </p:cNvPr>
          <p:cNvSpPr/>
          <p:nvPr/>
        </p:nvSpPr>
        <p:spPr>
          <a:xfrm>
            <a:off x="3283744" y="3265070"/>
            <a:ext cx="2521744" cy="1790700"/>
          </a:xfrm>
          <a:custGeom>
            <a:avLst/>
            <a:gdLst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64481 w 2521744"/>
              <a:gd name="connsiteY9" fmla="*/ 914400 h 1790700"/>
              <a:gd name="connsiteX10" fmla="*/ 1664494 w 2521744"/>
              <a:gd name="connsiteY10" fmla="*/ 926306 h 1790700"/>
              <a:gd name="connsiteX11" fmla="*/ 1774031 w 2521744"/>
              <a:gd name="connsiteY11" fmla="*/ 923925 h 1790700"/>
              <a:gd name="connsiteX12" fmla="*/ 1983581 w 2521744"/>
              <a:gd name="connsiteY12" fmla="*/ 902494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6794 w 2521744"/>
              <a:gd name="connsiteY18" fmla="*/ 1688306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64481 w 2521744"/>
              <a:gd name="connsiteY9" fmla="*/ 914400 h 1790700"/>
              <a:gd name="connsiteX10" fmla="*/ 1664494 w 2521744"/>
              <a:gd name="connsiteY10" fmla="*/ 926306 h 1790700"/>
              <a:gd name="connsiteX11" fmla="*/ 1774031 w 2521744"/>
              <a:gd name="connsiteY11" fmla="*/ 923925 h 1790700"/>
              <a:gd name="connsiteX12" fmla="*/ 1983581 w 2521744"/>
              <a:gd name="connsiteY12" fmla="*/ 902494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64481 w 2521744"/>
              <a:gd name="connsiteY9" fmla="*/ 914400 h 1790700"/>
              <a:gd name="connsiteX10" fmla="*/ 1664494 w 2521744"/>
              <a:gd name="connsiteY10" fmla="*/ 926306 h 1790700"/>
              <a:gd name="connsiteX11" fmla="*/ 1774031 w 2521744"/>
              <a:gd name="connsiteY11" fmla="*/ 923925 h 1790700"/>
              <a:gd name="connsiteX12" fmla="*/ 1988344 w 2521744"/>
              <a:gd name="connsiteY12" fmla="*/ 890588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64481 w 2521744"/>
              <a:gd name="connsiteY9" fmla="*/ 914400 h 1790700"/>
              <a:gd name="connsiteX10" fmla="*/ 1664494 w 2521744"/>
              <a:gd name="connsiteY10" fmla="*/ 926306 h 1790700"/>
              <a:gd name="connsiteX11" fmla="*/ 1781175 w 2521744"/>
              <a:gd name="connsiteY11" fmla="*/ 912019 h 1790700"/>
              <a:gd name="connsiteX12" fmla="*/ 1988344 w 2521744"/>
              <a:gd name="connsiteY12" fmla="*/ 890588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64481 w 2521744"/>
              <a:gd name="connsiteY9" fmla="*/ 914400 h 1790700"/>
              <a:gd name="connsiteX10" fmla="*/ 1666875 w 2521744"/>
              <a:gd name="connsiteY10" fmla="*/ 914400 h 1790700"/>
              <a:gd name="connsiteX11" fmla="*/ 1781175 w 2521744"/>
              <a:gd name="connsiteY11" fmla="*/ 912019 h 1790700"/>
              <a:gd name="connsiteX12" fmla="*/ 1988344 w 2521744"/>
              <a:gd name="connsiteY12" fmla="*/ 890588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16856 w 2521744"/>
              <a:gd name="connsiteY8" fmla="*/ 909637 h 1790700"/>
              <a:gd name="connsiteX9" fmla="*/ 1583531 w 2521744"/>
              <a:gd name="connsiteY9" fmla="*/ 909637 h 1790700"/>
              <a:gd name="connsiteX10" fmla="*/ 1666875 w 2521744"/>
              <a:gd name="connsiteY10" fmla="*/ 914400 h 1790700"/>
              <a:gd name="connsiteX11" fmla="*/ 1781175 w 2521744"/>
              <a:gd name="connsiteY11" fmla="*/ 912019 h 1790700"/>
              <a:gd name="connsiteX12" fmla="*/ 1988344 w 2521744"/>
              <a:gd name="connsiteY12" fmla="*/ 890588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  <a:gd name="connsiteX0" fmla="*/ 0 w 2521744"/>
              <a:gd name="connsiteY0" fmla="*/ 238125 h 1790700"/>
              <a:gd name="connsiteX1" fmla="*/ 240506 w 2521744"/>
              <a:gd name="connsiteY1" fmla="*/ 100012 h 1790700"/>
              <a:gd name="connsiteX2" fmla="*/ 400050 w 2521744"/>
              <a:gd name="connsiteY2" fmla="*/ 28575 h 1790700"/>
              <a:gd name="connsiteX3" fmla="*/ 531019 w 2521744"/>
              <a:gd name="connsiteY3" fmla="*/ 0 h 1790700"/>
              <a:gd name="connsiteX4" fmla="*/ 604837 w 2521744"/>
              <a:gd name="connsiteY4" fmla="*/ 0 h 1790700"/>
              <a:gd name="connsiteX5" fmla="*/ 666750 w 2521744"/>
              <a:gd name="connsiteY5" fmla="*/ 2381 h 1790700"/>
              <a:gd name="connsiteX6" fmla="*/ 738187 w 2521744"/>
              <a:gd name="connsiteY6" fmla="*/ 28575 h 1790700"/>
              <a:gd name="connsiteX7" fmla="*/ 1447800 w 2521744"/>
              <a:gd name="connsiteY7" fmla="*/ 873919 h 1790700"/>
              <a:gd name="connsiteX8" fmla="*/ 1521618 w 2521744"/>
              <a:gd name="connsiteY8" fmla="*/ 904875 h 1790700"/>
              <a:gd name="connsiteX9" fmla="*/ 1583531 w 2521744"/>
              <a:gd name="connsiteY9" fmla="*/ 909637 h 1790700"/>
              <a:gd name="connsiteX10" fmla="*/ 1666875 w 2521744"/>
              <a:gd name="connsiteY10" fmla="*/ 914400 h 1790700"/>
              <a:gd name="connsiteX11" fmla="*/ 1781175 w 2521744"/>
              <a:gd name="connsiteY11" fmla="*/ 912019 h 1790700"/>
              <a:gd name="connsiteX12" fmla="*/ 1988344 w 2521744"/>
              <a:gd name="connsiteY12" fmla="*/ 890588 h 1790700"/>
              <a:gd name="connsiteX13" fmla="*/ 2521744 w 2521744"/>
              <a:gd name="connsiteY13" fmla="*/ 797719 h 1790700"/>
              <a:gd name="connsiteX14" fmla="*/ 2040731 w 2521744"/>
              <a:gd name="connsiteY14" fmla="*/ 1145381 h 1790700"/>
              <a:gd name="connsiteX15" fmla="*/ 1740694 w 2521744"/>
              <a:gd name="connsiteY15" fmla="*/ 1340644 h 1790700"/>
              <a:gd name="connsiteX16" fmla="*/ 1509712 w 2521744"/>
              <a:gd name="connsiteY16" fmla="*/ 1481137 h 1790700"/>
              <a:gd name="connsiteX17" fmla="*/ 1319212 w 2521744"/>
              <a:gd name="connsiteY17" fmla="*/ 1576387 h 1790700"/>
              <a:gd name="connsiteX18" fmla="*/ 1014412 w 2521744"/>
              <a:gd name="connsiteY18" fmla="*/ 1683543 h 1790700"/>
              <a:gd name="connsiteX19" fmla="*/ 654844 w 2521744"/>
              <a:gd name="connsiteY19" fmla="*/ 1759744 h 1790700"/>
              <a:gd name="connsiteX20" fmla="*/ 366712 w 2521744"/>
              <a:gd name="connsiteY20" fmla="*/ 1790700 h 1790700"/>
              <a:gd name="connsiteX21" fmla="*/ 109537 w 2521744"/>
              <a:gd name="connsiteY21" fmla="*/ 1785937 h 1790700"/>
              <a:gd name="connsiteX22" fmla="*/ 0 w 2521744"/>
              <a:gd name="connsiteY22" fmla="*/ 1781175 h 1790700"/>
              <a:gd name="connsiteX23" fmla="*/ 0 w 2521744"/>
              <a:gd name="connsiteY23" fmla="*/ 238125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521744" h="1790700">
                <a:moveTo>
                  <a:pt x="0" y="238125"/>
                </a:moveTo>
                <a:lnTo>
                  <a:pt x="240506" y="100012"/>
                </a:lnTo>
                <a:lnTo>
                  <a:pt x="400050" y="28575"/>
                </a:lnTo>
                <a:lnTo>
                  <a:pt x="531019" y="0"/>
                </a:lnTo>
                <a:lnTo>
                  <a:pt x="604837" y="0"/>
                </a:lnTo>
                <a:lnTo>
                  <a:pt x="666750" y="2381"/>
                </a:lnTo>
                <a:lnTo>
                  <a:pt x="738187" y="28575"/>
                </a:lnTo>
                <a:lnTo>
                  <a:pt x="1447800" y="873919"/>
                </a:lnTo>
                <a:lnTo>
                  <a:pt x="1521618" y="904875"/>
                </a:lnTo>
                <a:lnTo>
                  <a:pt x="1583531" y="909637"/>
                </a:lnTo>
                <a:lnTo>
                  <a:pt x="1666875" y="914400"/>
                </a:lnTo>
                <a:lnTo>
                  <a:pt x="1781175" y="912019"/>
                </a:lnTo>
                <a:lnTo>
                  <a:pt x="1988344" y="890588"/>
                </a:lnTo>
                <a:lnTo>
                  <a:pt x="2521744" y="797719"/>
                </a:lnTo>
                <a:lnTo>
                  <a:pt x="2040731" y="1145381"/>
                </a:lnTo>
                <a:lnTo>
                  <a:pt x="1740694" y="1340644"/>
                </a:lnTo>
                <a:lnTo>
                  <a:pt x="1509712" y="1481137"/>
                </a:lnTo>
                <a:lnTo>
                  <a:pt x="1319212" y="1576387"/>
                </a:lnTo>
                <a:lnTo>
                  <a:pt x="1014412" y="1683543"/>
                </a:lnTo>
                <a:lnTo>
                  <a:pt x="654844" y="1759744"/>
                </a:lnTo>
                <a:lnTo>
                  <a:pt x="366712" y="1790700"/>
                </a:lnTo>
                <a:lnTo>
                  <a:pt x="109537" y="1785937"/>
                </a:lnTo>
                <a:lnTo>
                  <a:pt x="0" y="1781175"/>
                </a:lnTo>
                <a:cubicBezTo>
                  <a:pt x="794" y="1277144"/>
                  <a:pt x="1587" y="773112"/>
                  <a:pt x="0" y="23812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15DFF6-5C43-4EA0-BEC0-A6037E5935A6}"/>
              </a:ext>
            </a:extLst>
          </p:cNvPr>
          <p:cNvSpPr txBox="1"/>
          <p:nvPr/>
        </p:nvSpPr>
        <p:spPr>
          <a:xfrm>
            <a:off x="8402626" y="1369077"/>
            <a:ext cx="1508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acquisition or IPO</a:t>
            </a:r>
          </a:p>
          <a:p>
            <a:pPr algn="ctr"/>
            <a:r>
              <a:rPr lang="en-US" sz="1400" b="1" dirty="0"/>
              <a:t>(5 – 7 years)</a:t>
            </a: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7FC581B4-7A2B-49E8-A68D-97A1B60FF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267" y="5176501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9EDE30A8-C61D-4EBF-9AA5-96C3A814F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095" y="5176501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9E3C2187-72FF-4669-AFEB-E66F68408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9813" y="5176501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A01AF645-8ED0-404C-B425-BEF42EFE6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755" y="5176501"/>
            <a:ext cx="828273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2FF0020E-9543-4D1E-AFD3-00F2FFDBD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588" y="4933459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865F6B9B-79D6-49AE-A8BD-D0179D31C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5251" y="4950360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C9A68915-4048-4CB9-9A0A-B07C41C42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4819" y="4933459"/>
            <a:ext cx="571750" cy="27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5D1CF2-DA34-4103-9CA6-9347CABFB6C4}"/>
              </a:ext>
            </a:extLst>
          </p:cNvPr>
          <p:cNvSpPr txBox="1"/>
          <p:nvPr/>
        </p:nvSpPr>
        <p:spPr>
          <a:xfrm>
            <a:off x="9265929" y="4839843"/>
            <a:ext cx="1527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target VC investment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timeline 10 years</a:t>
            </a:r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E28AA6B3-8639-477F-9198-8E07F5498097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990906"/>
            <a:ext cx="5707062" cy="50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dirty="0"/>
              <a:t>Scalable Startup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C7D623-C3CD-4A84-829B-BE5713E2013F}"/>
              </a:ext>
            </a:extLst>
          </p:cNvPr>
          <p:cNvSpPr txBox="1"/>
          <p:nvPr/>
        </p:nvSpPr>
        <p:spPr>
          <a:xfrm>
            <a:off x="376184" y="5701325"/>
            <a:ext cx="2243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Investment required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series A avg $13M ($8M median)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series B avg $32 M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series C avg $55 M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41" name="Rectangle 10">
            <a:extLst>
              <a:ext uri="{FF2B5EF4-FFF2-40B4-BE49-F238E27FC236}">
                <a16:creationId xmlns:a16="http://schemas.microsoft.com/office/drawing/2014/main" id="{244C1A90-990A-4D60-8099-09B2C3859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176" y="5753462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AC894AF6-79B6-4277-9709-332BC4762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9926" y="5753462"/>
            <a:ext cx="735260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</a:t>
            </a:r>
          </a:p>
        </p:txBody>
      </p:sp>
      <p:sp>
        <p:nvSpPr>
          <p:cNvPr id="43" name="Rectangle 10">
            <a:extLst>
              <a:ext uri="{FF2B5EF4-FFF2-40B4-BE49-F238E27FC236}">
                <a16:creationId xmlns:a16="http://schemas.microsoft.com/office/drawing/2014/main" id="{AB204F29-AE46-40C4-BA95-56E372058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228" y="5753462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ECA8E7A6-ACF0-45EB-B6EF-1A47259AA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164" y="5753462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A2F4072E-5053-4018-842F-3ED83A414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0139" y="5753462"/>
            <a:ext cx="42386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0FD0ADD-32C0-4EFF-9FD6-47851419B979}"/>
              </a:ext>
            </a:extLst>
          </p:cNvPr>
          <p:cNvSpPr txBox="1"/>
          <p:nvPr/>
        </p:nvSpPr>
        <p:spPr>
          <a:xfrm>
            <a:off x="5709095" y="5190608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4.5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932823-26AE-42AD-A4F7-17B4DDCF26DD}"/>
              </a:ext>
            </a:extLst>
          </p:cNvPr>
          <p:cNvSpPr txBox="1"/>
          <p:nvPr/>
        </p:nvSpPr>
        <p:spPr>
          <a:xfrm>
            <a:off x="6986913" y="5190608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6.0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FD2812-1A96-4F8E-815A-246F31F3FF53}"/>
              </a:ext>
            </a:extLst>
          </p:cNvPr>
          <p:cNvSpPr txBox="1"/>
          <p:nvPr/>
        </p:nvSpPr>
        <p:spPr>
          <a:xfrm>
            <a:off x="8761570" y="3159284"/>
            <a:ext cx="869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expenses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2F84D1-CB3D-4B3E-9A8A-863D445F2D10}"/>
              </a:ext>
            </a:extLst>
          </p:cNvPr>
          <p:cNvSpPr txBox="1"/>
          <p:nvPr/>
        </p:nvSpPr>
        <p:spPr>
          <a:xfrm>
            <a:off x="8761570" y="2184503"/>
            <a:ext cx="790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revenue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09A5C-6475-4A06-89E5-281C343A9E29}"/>
              </a:ext>
            </a:extLst>
          </p:cNvPr>
          <p:cNvSpPr txBox="1"/>
          <p:nvPr/>
        </p:nvSpPr>
        <p:spPr>
          <a:xfrm>
            <a:off x="3131239" y="6320647"/>
            <a:ext cx="5318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venture finance is not a requirement, but might be available to some …</a:t>
            </a:r>
          </a:p>
        </p:txBody>
      </p:sp>
    </p:spTree>
    <p:extLst>
      <p:ext uri="{BB962C8B-B14F-4D97-AF65-F5344CB8AC3E}">
        <p14:creationId xmlns:p14="http://schemas.microsoft.com/office/powerpoint/2010/main" val="2673562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26FD74-252D-45FA-8C22-034104501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88" y="863669"/>
            <a:ext cx="7134225" cy="566737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D86E601-6444-4472-815B-ADCF87C39625}"/>
              </a:ext>
            </a:extLst>
          </p:cNvPr>
          <p:cNvSpPr txBox="1">
            <a:spLocks noChangeArrowheads="1"/>
          </p:cNvSpPr>
          <p:nvPr/>
        </p:nvSpPr>
        <p:spPr>
          <a:xfrm>
            <a:off x="2461033" y="156697"/>
            <a:ext cx="7269933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Small Business vs. Scalable Startup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7FA91E78-C122-4D24-AF41-16405BEF2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230" y="1384389"/>
            <a:ext cx="3357267" cy="223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usiness brainstorming">
            <a:extLst>
              <a:ext uri="{FF2B5EF4-FFF2-40B4-BE49-F238E27FC236}">
                <a16:creationId xmlns:a16="http://schemas.microsoft.com/office/drawing/2014/main" id="{BAD7B997-5B8D-418B-B976-B68B6A613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230" y="3896272"/>
            <a:ext cx="3357267" cy="223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AAF9C0-B365-4238-A362-562A374A9D0B}"/>
              </a:ext>
            </a:extLst>
          </p:cNvPr>
          <p:cNvSpPr txBox="1"/>
          <p:nvPr/>
        </p:nvSpPr>
        <p:spPr>
          <a:xfrm>
            <a:off x="843171" y="6476726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hlinkClick r:id="rId5"/>
              </a:rPr>
              <a:t>https://www.universitylabpartners.org/blog/startup-vs-small-business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55364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75C63051-9BC7-436C-9A7C-B23A9C1D5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206" y="1047343"/>
            <a:ext cx="8381588" cy="558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1F8121B-52DB-41E4-B8FC-641E94C277B5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13152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Where Should We Focus?</a:t>
            </a:r>
          </a:p>
        </p:txBody>
      </p:sp>
    </p:spTree>
    <p:extLst>
      <p:ext uri="{BB962C8B-B14F-4D97-AF65-F5344CB8AC3E}">
        <p14:creationId xmlns:p14="http://schemas.microsoft.com/office/powerpoint/2010/main" val="4208926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1F8121B-52DB-41E4-B8FC-641E94C277B5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13152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Segmentation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C89F6C-8E36-41D9-B0C9-071860C3AFDB}"/>
              </a:ext>
            </a:extLst>
          </p:cNvPr>
          <p:cNvGrpSpPr/>
          <p:nvPr/>
        </p:nvGrpSpPr>
        <p:grpSpPr>
          <a:xfrm>
            <a:off x="1601478" y="1046452"/>
            <a:ext cx="8989045" cy="5348815"/>
            <a:chOff x="1294027" y="1150960"/>
            <a:chExt cx="8989045" cy="5348815"/>
          </a:xfrm>
        </p:grpSpPr>
        <p:pic>
          <p:nvPicPr>
            <p:cNvPr id="5" name="Picture 4" descr="See the source image">
              <a:extLst>
                <a:ext uri="{FF2B5EF4-FFF2-40B4-BE49-F238E27FC236}">
                  <a16:creationId xmlns:a16="http://schemas.microsoft.com/office/drawing/2014/main" id="{2087A379-B39E-44C6-9C88-6A6383B25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6075" y="1150960"/>
              <a:ext cx="2096936" cy="15727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285259-20ED-4381-9D4B-D1FF38392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4027" y="3123283"/>
              <a:ext cx="2102354" cy="13979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Image result for college science student">
              <a:extLst>
                <a:ext uri="{FF2B5EF4-FFF2-40B4-BE49-F238E27FC236}">
                  <a16:creationId xmlns:a16="http://schemas.microsoft.com/office/drawing/2014/main" id="{BB7AEA3B-DEB1-40B3-8533-835A55ABB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198" y="3095851"/>
              <a:ext cx="2138874" cy="14528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See the source image">
              <a:extLst>
                <a:ext uri="{FF2B5EF4-FFF2-40B4-BE49-F238E27FC236}">
                  <a16:creationId xmlns:a16="http://schemas.microsoft.com/office/drawing/2014/main" id="{FAE4EA38-C3FB-49A2-B956-8648C0109F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493"/>
            <a:stretch/>
          </p:blipFill>
          <p:spPr bwMode="auto">
            <a:xfrm>
              <a:off x="6597675" y="4878143"/>
              <a:ext cx="2110916" cy="16216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See the source image">
              <a:extLst>
                <a:ext uri="{FF2B5EF4-FFF2-40B4-BE49-F238E27FC236}">
                  <a16:creationId xmlns:a16="http://schemas.microsoft.com/office/drawing/2014/main" id="{725F727B-D580-434E-BC7D-DDB27021E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665" y="1150960"/>
              <a:ext cx="2096936" cy="15727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See the source image">
              <a:extLst>
                <a:ext uri="{FF2B5EF4-FFF2-40B4-BE49-F238E27FC236}">
                  <a16:creationId xmlns:a16="http://schemas.microsoft.com/office/drawing/2014/main" id="{6436385C-D80E-4F2A-928A-BE87E13043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1" r="16988"/>
            <a:stretch/>
          </p:blipFill>
          <p:spPr bwMode="auto">
            <a:xfrm>
              <a:off x="2893064" y="4885134"/>
              <a:ext cx="2082958" cy="16076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52" name="Picture 8" descr="See the source image">
            <a:extLst>
              <a:ext uri="{FF2B5EF4-FFF2-40B4-BE49-F238E27FC236}">
                <a16:creationId xmlns:a16="http://schemas.microsoft.com/office/drawing/2014/main" id="{4EFA66B5-FE53-4747-AC53-1FA4A65F5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4" y="2748571"/>
            <a:ext cx="2503013" cy="1668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98F03A-FFA6-410B-8797-5564E6D6B0B1}"/>
              </a:ext>
            </a:extLst>
          </p:cNvPr>
          <p:cNvSpPr txBox="1"/>
          <p:nvPr/>
        </p:nvSpPr>
        <p:spPr>
          <a:xfrm>
            <a:off x="443000" y="5986730"/>
            <a:ext cx="2107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SBDC</a:t>
            </a:r>
          </a:p>
          <a:p>
            <a:r>
              <a:rPr lang="en-US" dirty="0"/>
              <a:t>Community Colleges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3506E5-E82B-4F28-B544-04947519655A}"/>
              </a:ext>
            </a:extLst>
          </p:cNvPr>
          <p:cNvSpPr txBox="1"/>
          <p:nvPr/>
        </p:nvSpPr>
        <p:spPr>
          <a:xfrm>
            <a:off x="9838635" y="5986730"/>
            <a:ext cx="1982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OEN, RAIN, EDCO…</a:t>
            </a:r>
          </a:p>
          <a:p>
            <a:pPr algn="r"/>
            <a:r>
              <a:rPr lang="en-US" dirty="0"/>
              <a:t>4-year Universities</a:t>
            </a:r>
          </a:p>
        </p:txBody>
      </p:sp>
    </p:spTree>
    <p:extLst>
      <p:ext uri="{BB962C8B-B14F-4D97-AF65-F5344CB8AC3E}">
        <p14:creationId xmlns:p14="http://schemas.microsoft.com/office/powerpoint/2010/main" val="145050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52844B-96B0-488A-95F7-36924E24210D}"/>
              </a:ext>
            </a:extLst>
          </p:cNvPr>
          <p:cNvSpPr/>
          <p:nvPr/>
        </p:nvSpPr>
        <p:spPr>
          <a:xfrm>
            <a:off x="688062" y="3983525"/>
            <a:ext cx="10818891" cy="2562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3EDEC-F721-4914-A7A0-3D0BFBE0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22" y="4053567"/>
            <a:ext cx="7036661" cy="2420438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79B8B8BB-FAF1-419A-B891-B70049CE9842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56697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 Minor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E689DAB-F4B5-4360-BC8E-22089D677B4F}"/>
              </a:ext>
            </a:extLst>
          </p:cNvPr>
          <p:cNvSpPr txBox="1">
            <a:spLocks noChangeArrowheads="1"/>
          </p:cNvSpPr>
          <p:nvPr/>
        </p:nvSpPr>
        <p:spPr>
          <a:xfrm>
            <a:off x="8436420" y="4832812"/>
            <a:ext cx="2541496" cy="999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400" dirty="0"/>
              <a:t>EOU examples</a:t>
            </a:r>
          </a:p>
          <a:p>
            <a:pPr algn="ctr"/>
            <a:r>
              <a:rPr lang="en-US" altLang="en-US" sz="2400" dirty="0"/>
              <a:t>existing minors</a:t>
            </a:r>
          </a:p>
          <a:p>
            <a:pPr algn="ctr">
              <a:spcBef>
                <a:spcPts val="600"/>
              </a:spcBef>
            </a:pPr>
            <a:r>
              <a:rPr lang="en-US" altLang="en-US" sz="2000" dirty="0"/>
              <a:t>30 – 32 credits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62C58-CF6A-43D4-AFE0-8907A8B5D95A}"/>
              </a:ext>
            </a:extLst>
          </p:cNvPr>
          <p:cNvSpPr txBox="1"/>
          <p:nvPr/>
        </p:nvSpPr>
        <p:spPr>
          <a:xfrm>
            <a:off x="685047" y="882639"/>
            <a:ext cx="1081889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Requirements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Available to every university student (community member)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No prerequisites that add to core requirements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existing courses where possible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Launch Fall 2021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Practical skills required to launch/run a startup venture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A4A6AF-0CD6-4924-8729-582CBC88FFB2}"/>
              </a:ext>
            </a:extLst>
          </p:cNvPr>
          <p:cNvGrpSpPr/>
          <p:nvPr/>
        </p:nvGrpSpPr>
        <p:grpSpPr>
          <a:xfrm>
            <a:off x="6840854" y="2427898"/>
            <a:ext cx="5181783" cy="1245006"/>
            <a:chOff x="6913278" y="2391686"/>
            <a:chExt cx="5181783" cy="124500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31D079C-F6A4-46BD-8F8F-01712DEB5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3469" y="2829201"/>
              <a:ext cx="921225" cy="589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GNITE La Grande">
              <a:extLst>
                <a:ext uri="{FF2B5EF4-FFF2-40B4-BE49-F238E27FC236}">
                  <a16:creationId xmlns:a16="http://schemas.microsoft.com/office/drawing/2014/main" id="{6647CFB1-F014-46D5-B630-99C0240E3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333" y="2884752"/>
              <a:ext cx="1434159" cy="478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See the source image">
              <a:extLst>
                <a:ext uri="{FF2B5EF4-FFF2-40B4-BE49-F238E27FC236}">
                  <a16:creationId xmlns:a16="http://schemas.microsoft.com/office/drawing/2014/main" id="{8BA377D7-11AE-42BA-B856-A6B06EE69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0986" y="2610864"/>
              <a:ext cx="1025828" cy="1025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Blue Mountain Community College">
              <a:extLst>
                <a:ext uri="{FF2B5EF4-FFF2-40B4-BE49-F238E27FC236}">
                  <a16:creationId xmlns:a16="http://schemas.microsoft.com/office/drawing/2014/main" id="{0F8E8376-A43B-43D9-85E7-69ED7AFBCF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95"/>
            <a:stretch/>
          </p:blipFill>
          <p:spPr bwMode="auto">
            <a:xfrm>
              <a:off x="8138655" y="2884752"/>
              <a:ext cx="1450581" cy="478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088C74-2623-41BD-B66C-BA1DCDC0321B}"/>
                </a:ext>
              </a:extLst>
            </p:cNvPr>
            <p:cNvSpPr txBox="1"/>
            <p:nvPr/>
          </p:nvSpPr>
          <p:spPr>
            <a:xfrm>
              <a:off x="11751697" y="291191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E0CAEE8-D7E0-4E13-AB60-28392562F2D7}"/>
                </a:ext>
              </a:extLst>
            </p:cNvPr>
            <p:cNvSpPr txBox="1"/>
            <p:nvPr/>
          </p:nvSpPr>
          <p:spPr>
            <a:xfrm>
              <a:off x="6913278" y="2391686"/>
              <a:ext cx="32001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small business already well-served…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417B444-1DC8-4D4C-A009-065D40B72405}"/>
              </a:ext>
            </a:extLst>
          </p:cNvPr>
          <p:cNvSpPr txBox="1"/>
          <p:nvPr/>
        </p:nvSpPr>
        <p:spPr>
          <a:xfrm>
            <a:off x="685047" y="2995994"/>
            <a:ext cx="1081889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Lean more towards startup than small business (university)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Provide a pathway to business creation and ownership</a:t>
            </a:r>
          </a:p>
        </p:txBody>
      </p:sp>
    </p:spTree>
    <p:extLst>
      <p:ext uri="{BB962C8B-B14F-4D97-AF65-F5344CB8AC3E}">
        <p14:creationId xmlns:p14="http://schemas.microsoft.com/office/powerpoint/2010/main" val="128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E734293F-E74A-46DF-96F5-DF7183C81EE0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56697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 Minor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D50C4F-8E4A-41A3-8E7E-29050ABA82D5}"/>
              </a:ext>
            </a:extLst>
          </p:cNvPr>
          <p:cNvSpPr txBox="1"/>
          <p:nvPr/>
        </p:nvSpPr>
        <p:spPr>
          <a:xfrm>
            <a:off x="1222218" y="1161632"/>
            <a:ext cx="5957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credits	course	title</a:t>
            </a:r>
          </a:p>
          <a:p>
            <a:r>
              <a:rPr lang="en-US" dirty="0"/>
              <a:t>    4	BA 2xx</a:t>
            </a:r>
            <a:r>
              <a:rPr lang="en-US" baseline="30000" dirty="0"/>
              <a:t>e</a:t>
            </a:r>
            <a:r>
              <a:rPr lang="en-US" dirty="0"/>
              <a:t>	By the Numbers</a:t>
            </a:r>
          </a:p>
          <a:p>
            <a:r>
              <a:rPr lang="en-US" dirty="0"/>
              <a:t>    4	BA 312	Principles of Marketing</a:t>
            </a:r>
          </a:p>
          <a:p>
            <a:r>
              <a:rPr lang="en-US" dirty="0"/>
              <a:t>    4	BA 321	Principles of Management</a:t>
            </a:r>
          </a:p>
          <a:p>
            <a:r>
              <a:rPr lang="en-US" dirty="0"/>
              <a:t>    4	BA 460	Entrepreneurship</a:t>
            </a:r>
          </a:p>
          <a:p>
            <a:endParaRPr lang="en-US" dirty="0"/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Creativity &amp; Innovation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Sales Process &amp; Technique</a:t>
            </a:r>
          </a:p>
          <a:p>
            <a:r>
              <a:rPr lang="en-US" dirty="0"/>
              <a:t>    4	BA 346	Digital Marketing Fundamentals</a:t>
            </a:r>
          </a:p>
          <a:p>
            <a:endParaRPr lang="en-US" dirty="0"/>
          </a:p>
          <a:p>
            <a:r>
              <a:rPr lang="en-US" dirty="0"/>
              <a:t>pick one (or more)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Social Entrepreneurship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Virtual Enterprise</a:t>
            </a:r>
          </a:p>
          <a:p>
            <a:r>
              <a:rPr lang="en-US" dirty="0"/>
              <a:t>    4	BA 450	Retailing &amp; Customer Connections</a:t>
            </a:r>
          </a:p>
          <a:p>
            <a:endParaRPr lang="en-US" dirty="0"/>
          </a:p>
          <a:p>
            <a:r>
              <a:rPr lang="en-US" dirty="0"/>
              <a:t>32 total</a:t>
            </a:r>
          </a:p>
          <a:p>
            <a:endParaRPr lang="en-US" dirty="0"/>
          </a:p>
          <a:p>
            <a:r>
              <a:rPr lang="en-US" dirty="0"/>
              <a:t>xx</a:t>
            </a:r>
            <a:r>
              <a:rPr lang="en-US" baseline="30000" dirty="0"/>
              <a:t>e</a:t>
            </a:r>
            <a:r>
              <a:rPr lang="en-US" dirty="0"/>
              <a:t> – specific to Entrepreneurship Minor</a:t>
            </a:r>
          </a:p>
          <a:p>
            <a:r>
              <a:rPr lang="en-US" dirty="0"/>
              <a:t>xx</a:t>
            </a:r>
            <a:r>
              <a:rPr lang="en-US" baseline="30000" dirty="0"/>
              <a:t>m</a:t>
            </a:r>
            <a:r>
              <a:rPr lang="en-US" dirty="0"/>
              <a:t> – new course used in Marketing Degree</a:t>
            </a:r>
          </a:p>
          <a:p>
            <a:endParaRPr lang="en-US" dirty="0"/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151D3D97-6AEA-4D06-9331-28C9D083E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93" y="2036139"/>
            <a:ext cx="4382970" cy="319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83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E734293F-E74A-46DF-96F5-DF7183C81EE0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56697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 Minor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D50C4F-8E4A-41A3-8E7E-29050ABA82D5}"/>
              </a:ext>
            </a:extLst>
          </p:cNvPr>
          <p:cNvSpPr txBox="1"/>
          <p:nvPr/>
        </p:nvSpPr>
        <p:spPr>
          <a:xfrm>
            <a:off x="1222218" y="1161632"/>
            <a:ext cx="5957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credits	course	title</a:t>
            </a:r>
          </a:p>
          <a:p>
            <a:r>
              <a:rPr lang="en-US" dirty="0"/>
              <a:t>    4	BA 2xx</a:t>
            </a:r>
            <a:r>
              <a:rPr lang="en-US" baseline="30000" dirty="0"/>
              <a:t>e</a:t>
            </a:r>
            <a:r>
              <a:rPr lang="en-US" dirty="0"/>
              <a:t>	By the Numbers</a:t>
            </a:r>
          </a:p>
          <a:p>
            <a:r>
              <a:rPr lang="en-US" dirty="0"/>
              <a:t>    4	BA 312	Principles of Marketing</a:t>
            </a:r>
          </a:p>
          <a:p>
            <a:r>
              <a:rPr lang="en-US" dirty="0"/>
              <a:t>    4	BA 321	Principles of Management</a:t>
            </a:r>
          </a:p>
          <a:p>
            <a:r>
              <a:rPr lang="en-US" dirty="0"/>
              <a:t>    4	BA 460	Entrepreneurship</a:t>
            </a:r>
          </a:p>
          <a:p>
            <a:endParaRPr lang="en-US" dirty="0"/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Creativity &amp; Innovation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Sales Process &amp; Technique</a:t>
            </a:r>
          </a:p>
          <a:p>
            <a:r>
              <a:rPr lang="en-US" dirty="0"/>
              <a:t>    4	BA 346	Digital Marketing Fundamentals</a:t>
            </a:r>
          </a:p>
          <a:p>
            <a:endParaRPr lang="en-US" dirty="0"/>
          </a:p>
          <a:p>
            <a:r>
              <a:rPr lang="en-US" dirty="0"/>
              <a:t>pick one (or more)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Social Entrepreneurship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Virtual Enterprise</a:t>
            </a:r>
          </a:p>
          <a:p>
            <a:r>
              <a:rPr lang="en-US" dirty="0"/>
              <a:t>    4	BA 450	Retailing &amp; Customer Connections</a:t>
            </a:r>
          </a:p>
          <a:p>
            <a:endParaRPr lang="en-US" dirty="0"/>
          </a:p>
          <a:p>
            <a:r>
              <a:rPr lang="en-US" dirty="0"/>
              <a:t>32 total</a:t>
            </a:r>
          </a:p>
          <a:p>
            <a:endParaRPr lang="en-US" dirty="0"/>
          </a:p>
          <a:p>
            <a:r>
              <a:rPr lang="en-US" dirty="0"/>
              <a:t>xx</a:t>
            </a:r>
            <a:r>
              <a:rPr lang="en-US" baseline="30000" dirty="0"/>
              <a:t>e</a:t>
            </a:r>
            <a:r>
              <a:rPr lang="en-US" dirty="0"/>
              <a:t> – specific to Entrepreneurship Minor</a:t>
            </a:r>
          </a:p>
          <a:p>
            <a:r>
              <a:rPr lang="en-US" dirty="0"/>
              <a:t>xx</a:t>
            </a:r>
            <a:r>
              <a:rPr lang="en-US" baseline="30000" dirty="0"/>
              <a:t>m</a:t>
            </a:r>
            <a:r>
              <a:rPr lang="en-US" dirty="0"/>
              <a:t> – new course used in Marketing Degree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F8B24-7085-4164-A71B-B1B003DDD286}"/>
              </a:ext>
            </a:extLst>
          </p:cNvPr>
          <p:cNvSpPr txBox="1"/>
          <p:nvPr/>
        </p:nvSpPr>
        <p:spPr>
          <a:xfrm>
            <a:off x="8061781" y="1195690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supporting activities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C1FB8C-7F8E-4BD6-849E-FF2AF7D3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569" y="1937442"/>
            <a:ext cx="5625250" cy="348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6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D2BAA299-25F6-42CF-8A20-65F217553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4" y="1063440"/>
            <a:ext cx="2705992" cy="180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usiness Incubator">
            <a:extLst>
              <a:ext uri="{FF2B5EF4-FFF2-40B4-BE49-F238E27FC236}">
                <a16:creationId xmlns:a16="http://schemas.microsoft.com/office/drawing/2014/main" id="{3A7F914D-5F13-4E8D-A796-D403F8CEE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846" y="1063441"/>
            <a:ext cx="2705992" cy="18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ee the source image">
            <a:extLst>
              <a:ext uri="{FF2B5EF4-FFF2-40B4-BE49-F238E27FC236}">
                <a16:creationId xmlns:a16="http://schemas.microsoft.com/office/drawing/2014/main" id="{8447E3E4-8610-4457-A749-382FC1410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/>
          <a:stretch/>
        </p:blipFill>
        <p:spPr bwMode="auto">
          <a:xfrm>
            <a:off x="6202058" y="1063440"/>
            <a:ext cx="2705992" cy="180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ee the source image">
            <a:extLst>
              <a:ext uri="{FF2B5EF4-FFF2-40B4-BE49-F238E27FC236}">
                <a16:creationId xmlns:a16="http://schemas.microsoft.com/office/drawing/2014/main" id="{B7572529-0FF4-4B12-9698-D66CC99E4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270" y="1063440"/>
            <a:ext cx="2712297" cy="180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8DACF1-699A-4861-928B-6A71759AB174}"/>
              </a:ext>
            </a:extLst>
          </p:cNvPr>
          <p:cNvSpPr txBox="1"/>
          <p:nvPr/>
        </p:nvSpPr>
        <p:spPr>
          <a:xfrm>
            <a:off x="389634" y="3098606"/>
            <a:ext cx="2705992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  </a:t>
            </a:r>
            <a:r>
              <a:rPr lang="en-US" sz="1600" dirty="0"/>
              <a:t>Makerspace</a:t>
            </a:r>
          </a:p>
          <a:p>
            <a:pPr algn="ctr">
              <a:spcAft>
                <a:spcPts val="1200"/>
              </a:spcAft>
            </a:pPr>
            <a:r>
              <a:rPr lang="en-US" sz="1400" dirty="0"/>
              <a:t>equipment + guidance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Concept stage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Proto-typing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Focus varies</a:t>
            </a:r>
            <a:endParaRPr lang="en-US" sz="1400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art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technology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Industrial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food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Community connect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45B057-1C5C-494F-B5FD-5EB332E2D20E}"/>
              </a:ext>
            </a:extLst>
          </p:cNvPr>
          <p:cNvSpPr txBox="1"/>
          <p:nvPr/>
        </p:nvSpPr>
        <p:spPr>
          <a:xfrm>
            <a:off x="3295846" y="3098606"/>
            <a:ext cx="27059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  </a:t>
            </a:r>
            <a:r>
              <a:rPr lang="en-US" sz="1600" dirty="0"/>
              <a:t>Incubator</a:t>
            </a:r>
          </a:p>
          <a:p>
            <a:pPr algn="ctr">
              <a:spcAft>
                <a:spcPts val="1200"/>
              </a:spcAft>
            </a:pPr>
            <a:r>
              <a:rPr lang="en-US" sz="1400" dirty="0"/>
              <a:t>space + guidance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Seed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Product launch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Seed funding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6E83F8-8E87-48BC-B57F-5D9FA810B337}"/>
              </a:ext>
            </a:extLst>
          </p:cNvPr>
          <p:cNvSpPr txBox="1"/>
          <p:nvPr/>
        </p:nvSpPr>
        <p:spPr>
          <a:xfrm>
            <a:off x="6202058" y="3157722"/>
            <a:ext cx="2705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  </a:t>
            </a:r>
            <a:r>
              <a:rPr lang="en-US" sz="1600" dirty="0"/>
              <a:t>Accelerator</a:t>
            </a:r>
          </a:p>
          <a:p>
            <a:pPr algn="ctr">
              <a:spcAft>
                <a:spcPts val="1200"/>
              </a:spcAft>
            </a:pPr>
            <a:r>
              <a:rPr lang="en-US" sz="1400" dirty="0"/>
              <a:t>guidance +/-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Seed+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Validation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Potential Pivot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Sales Expansion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Institutional Funding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8DAB20-8105-4781-A28E-9CC550DE3B37}"/>
              </a:ext>
            </a:extLst>
          </p:cNvPr>
          <p:cNvSpPr txBox="1"/>
          <p:nvPr/>
        </p:nvSpPr>
        <p:spPr>
          <a:xfrm>
            <a:off x="9096374" y="3098606"/>
            <a:ext cx="2705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  </a:t>
            </a:r>
            <a:r>
              <a:rPr lang="en-US" sz="1600" dirty="0"/>
              <a:t>Co-Working Space</a:t>
            </a:r>
          </a:p>
          <a:p>
            <a:pPr algn="ctr">
              <a:spcAft>
                <a:spcPts val="1200"/>
              </a:spcAft>
            </a:pPr>
            <a:r>
              <a:rPr lang="en-US" sz="1400" dirty="0"/>
              <a:t>office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lifecycle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size vs.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Office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Shared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Community (relationships)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7B2FABF2-31C7-4C8B-B57D-675269749F5D}"/>
              </a:ext>
            </a:extLst>
          </p:cNvPr>
          <p:cNvSpPr txBox="1">
            <a:spLocks noChangeArrowheads="1"/>
          </p:cNvSpPr>
          <p:nvPr/>
        </p:nvSpPr>
        <p:spPr>
          <a:xfrm>
            <a:off x="388938" y="247969"/>
            <a:ext cx="5707062" cy="739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Startup Spaces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3FD9CFC-6211-44ED-961C-672248FC1C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665"/>
          <a:stretch/>
        </p:blipFill>
        <p:spPr>
          <a:xfrm>
            <a:off x="4743004" y="5220480"/>
            <a:ext cx="2705993" cy="152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78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613372B-112D-4BBF-8FF6-D11D8178E73F}"/>
              </a:ext>
            </a:extLst>
          </p:cNvPr>
          <p:cNvSpPr txBox="1">
            <a:spLocks noChangeArrowheads="1"/>
          </p:cNvSpPr>
          <p:nvPr/>
        </p:nvSpPr>
        <p:spPr>
          <a:xfrm>
            <a:off x="388938" y="247969"/>
            <a:ext cx="5707062" cy="739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Maker/Accelerator Options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A101153-33FD-46D0-8A62-E83B4FDE42F5}"/>
              </a:ext>
            </a:extLst>
          </p:cNvPr>
          <p:cNvGrpSpPr/>
          <p:nvPr/>
        </p:nvGrpSpPr>
        <p:grpSpPr>
          <a:xfrm>
            <a:off x="1067122" y="1211646"/>
            <a:ext cx="5028878" cy="2462856"/>
            <a:chOff x="2257858" y="1172142"/>
            <a:chExt cx="5028878" cy="246285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81B1F1-B1E2-4160-A049-DB448265D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7858" y="1172142"/>
              <a:ext cx="5028878" cy="185668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22C420-8998-474C-A617-7BA2E92E259D}"/>
                </a:ext>
              </a:extLst>
            </p:cNvPr>
            <p:cNvSpPr txBox="1"/>
            <p:nvPr/>
          </p:nvSpPr>
          <p:spPr>
            <a:xfrm>
              <a:off x="2577720" y="3265666"/>
              <a:ext cx="424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Regional Accelerator &amp; Innovation Network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DD8EF7-5E52-4F9C-88DF-AEC44904FAA1}"/>
              </a:ext>
            </a:extLst>
          </p:cNvPr>
          <p:cNvGrpSpPr/>
          <p:nvPr/>
        </p:nvGrpSpPr>
        <p:grpSpPr>
          <a:xfrm>
            <a:off x="1176101" y="4319132"/>
            <a:ext cx="4919899" cy="1511256"/>
            <a:chOff x="2257858" y="4414926"/>
            <a:chExt cx="4919899" cy="1511256"/>
          </a:xfrm>
        </p:grpSpPr>
        <p:pic>
          <p:nvPicPr>
            <p:cNvPr id="1028" name="Picture 4" descr="See the source image">
              <a:extLst>
                <a:ext uri="{FF2B5EF4-FFF2-40B4-BE49-F238E27FC236}">
                  <a16:creationId xmlns:a16="http://schemas.microsoft.com/office/drawing/2014/main" id="{46F538F4-3256-4E84-A33B-989A62AF8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7858" y="4414926"/>
              <a:ext cx="1542098" cy="1511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E61C43-582E-4E42-91EB-BABB0F95842D}"/>
                </a:ext>
              </a:extLst>
            </p:cNvPr>
            <p:cNvSpPr txBox="1"/>
            <p:nvPr/>
          </p:nvSpPr>
          <p:spPr>
            <a:xfrm>
              <a:off x="4311523" y="4555001"/>
              <a:ext cx="2866234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dirty="0"/>
                <a:t>Beaverton Startup Challenge</a:t>
              </a:r>
            </a:p>
            <a:p>
              <a:pPr algn="ctr">
                <a:spcBef>
                  <a:spcPts val="1200"/>
                </a:spcBef>
              </a:pPr>
              <a:r>
                <a:rPr lang="en-US" dirty="0"/>
                <a:t>&amp; Incubator</a:t>
              </a:r>
            </a:p>
            <a:p>
              <a:pPr algn="ctr">
                <a:spcBef>
                  <a:spcPts val="1200"/>
                </a:spcBef>
              </a:pPr>
              <a:r>
                <a:rPr lang="en-US" dirty="0"/>
                <a:t>virtual rural version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5EA0E7-5BE7-47A0-A333-262B61D45400}"/>
              </a:ext>
            </a:extLst>
          </p:cNvPr>
          <p:cNvGrpSpPr/>
          <p:nvPr/>
        </p:nvGrpSpPr>
        <p:grpSpPr>
          <a:xfrm>
            <a:off x="8284454" y="3429000"/>
            <a:ext cx="2520562" cy="2626650"/>
            <a:chOff x="8608407" y="1785939"/>
            <a:chExt cx="2520562" cy="26266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5E2746-E3AB-40C8-9F94-9FC4E7E04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96" r="29741" b="32628"/>
            <a:stretch/>
          </p:blipFill>
          <p:spPr>
            <a:xfrm>
              <a:off x="9260486" y="1785939"/>
              <a:ext cx="1216405" cy="204554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426BBC-C4C1-4DDC-9D3B-A0A4471DB61D}"/>
                </a:ext>
              </a:extLst>
            </p:cNvPr>
            <p:cNvSpPr txBox="1"/>
            <p:nvPr/>
          </p:nvSpPr>
          <p:spPr>
            <a:xfrm>
              <a:off x="8608407" y="4043257"/>
              <a:ext cx="2520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Eastern Oregon Ventures</a:t>
              </a:r>
            </a:p>
          </p:txBody>
        </p:sp>
      </p:grpSp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3E8AAF7D-3DF3-4039-AD8D-3AA3AFFD9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012" y="1066148"/>
            <a:ext cx="1179859" cy="117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e the source image">
            <a:extLst>
              <a:ext uri="{FF2B5EF4-FFF2-40B4-BE49-F238E27FC236}">
                <a16:creationId xmlns:a16="http://schemas.microsoft.com/office/drawing/2014/main" id="{A558661F-F856-45E9-B5D8-46E4A083F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580" y="2271284"/>
            <a:ext cx="1099727" cy="11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B6544C6-63F4-4661-A43E-E9BE4B369786}"/>
              </a:ext>
            </a:extLst>
          </p:cNvPr>
          <p:cNvSpPr txBox="1"/>
          <p:nvPr/>
        </p:nvSpPr>
        <p:spPr>
          <a:xfrm>
            <a:off x="7479415" y="2567814"/>
            <a:ext cx="1417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+ community</a:t>
            </a:r>
          </a:p>
          <a:p>
            <a:pPr algn="ctr"/>
            <a:r>
              <a:rPr lang="en-US" dirty="0"/>
              <a:t>partners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E2F8E5-5D99-47B3-8D9A-706F4A2DE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4668" y="1294762"/>
            <a:ext cx="1955549" cy="61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65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E734293F-E74A-46DF-96F5-DF7183C81EE0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56697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Entrepreneurship Minor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D50C4F-8E4A-41A3-8E7E-29050ABA82D5}"/>
              </a:ext>
            </a:extLst>
          </p:cNvPr>
          <p:cNvSpPr txBox="1"/>
          <p:nvPr/>
        </p:nvSpPr>
        <p:spPr>
          <a:xfrm>
            <a:off x="1222218" y="1161632"/>
            <a:ext cx="5957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credits	course	title</a:t>
            </a:r>
          </a:p>
          <a:p>
            <a:r>
              <a:rPr lang="en-US" dirty="0"/>
              <a:t>    4	BA 2xx</a:t>
            </a:r>
            <a:r>
              <a:rPr lang="en-US" baseline="30000" dirty="0"/>
              <a:t>e</a:t>
            </a:r>
            <a:r>
              <a:rPr lang="en-US" dirty="0"/>
              <a:t>	By the Numbers</a:t>
            </a:r>
          </a:p>
          <a:p>
            <a:r>
              <a:rPr lang="en-US" dirty="0"/>
              <a:t>    4	BA 312	Principles of Marketing</a:t>
            </a:r>
          </a:p>
          <a:p>
            <a:r>
              <a:rPr lang="en-US" dirty="0"/>
              <a:t>    4	BA 321	Principles of Management</a:t>
            </a:r>
          </a:p>
          <a:p>
            <a:r>
              <a:rPr lang="en-US" dirty="0"/>
              <a:t>    4	BA 460	Entrepreneurship</a:t>
            </a:r>
          </a:p>
          <a:p>
            <a:endParaRPr lang="en-US" dirty="0"/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Creativity &amp; Innovation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m</a:t>
            </a:r>
            <a:r>
              <a:rPr lang="en-US" dirty="0"/>
              <a:t>	Sales Process &amp; Technique</a:t>
            </a:r>
          </a:p>
          <a:p>
            <a:r>
              <a:rPr lang="en-US" dirty="0"/>
              <a:t>    4	BA 346	Digital Marketing Fundamentals</a:t>
            </a:r>
          </a:p>
          <a:p>
            <a:endParaRPr lang="en-US" dirty="0"/>
          </a:p>
          <a:p>
            <a:r>
              <a:rPr lang="en-US" dirty="0"/>
              <a:t>pick one (or more)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Social Entrepreneurship</a:t>
            </a:r>
          </a:p>
          <a:p>
            <a:r>
              <a:rPr lang="en-US" dirty="0"/>
              <a:t>    4	BA xxx</a:t>
            </a:r>
            <a:r>
              <a:rPr lang="en-US" baseline="30000" dirty="0"/>
              <a:t>e</a:t>
            </a:r>
            <a:r>
              <a:rPr lang="en-US" dirty="0"/>
              <a:t>	Virtual Enterprise</a:t>
            </a:r>
          </a:p>
          <a:p>
            <a:r>
              <a:rPr lang="en-US" dirty="0"/>
              <a:t>    4	BA 450	Retailing &amp; Customer Connections</a:t>
            </a:r>
          </a:p>
          <a:p>
            <a:endParaRPr lang="en-US" dirty="0"/>
          </a:p>
          <a:p>
            <a:r>
              <a:rPr lang="en-US" dirty="0"/>
              <a:t>32 total</a:t>
            </a:r>
          </a:p>
          <a:p>
            <a:endParaRPr lang="en-US" dirty="0"/>
          </a:p>
          <a:p>
            <a:r>
              <a:rPr lang="en-US" dirty="0"/>
              <a:t>xx</a:t>
            </a:r>
            <a:r>
              <a:rPr lang="en-US" baseline="30000" dirty="0"/>
              <a:t>e</a:t>
            </a:r>
            <a:r>
              <a:rPr lang="en-US" dirty="0"/>
              <a:t> – specific to Entrepreneurship Minor</a:t>
            </a:r>
          </a:p>
          <a:p>
            <a:r>
              <a:rPr lang="en-US" dirty="0"/>
              <a:t>xx</a:t>
            </a:r>
            <a:r>
              <a:rPr lang="en-US" baseline="30000" dirty="0"/>
              <a:t>m</a:t>
            </a:r>
            <a:r>
              <a:rPr lang="en-US" dirty="0"/>
              <a:t> – new course used in Marketing Degree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E0D28E-1909-4066-A3B6-6E0029754726}"/>
              </a:ext>
            </a:extLst>
          </p:cNvPr>
          <p:cNvSpPr txBox="1"/>
          <p:nvPr/>
        </p:nvSpPr>
        <p:spPr>
          <a:xfrm>
            <a:off x="8492188" y="1809922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lab (PSU)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6D3B10-B2E2-43DA-9406-748EF260AD0B}"/>
              </a:ext>
            </a:extLst>
          </p:cNvPr>
          <p:cNvSpPr txBox="1"/>
          <p:nvPr/>
        </p:nvSpPr>
        <p:spPr>
          <a:xfrm>
            <a:off x="8341185" y="3244775"/>
            <a:ext cx="179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Incubator (OTBC)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ADBBF-B8DA-40BE-9843-75CED0E53BA4}"/>
              </a:ext>
            </a:extLst>
          </p:cNvPr>
          <p:cNvSpPr txBox="1"/>
          <p:nvPr/>
        </p:nvSpPr>
        <p:spPr>
          <a:xfrm>
            <a:off x="8289953" y="3984229"/>
            <a:ext cx="18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accelerator (RAIN)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CFBB5-0AAA-482B-B38F-9AA5BE126C06}"/>
              </a:ext>
            </a:extLst>
          </p:cNvPr>
          <p:cNvSpPr txBox="1"/>
          <p:nvPr/>
        </p:nvSpPr>
        <p:spPr>
          <a:xfrm>
            <a:off x="8160078" y="2505321"/>
            <a:ext cx="215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maker space (virtual)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F8B24-7085-4164-A71B-B1B003DDD286}"/>
              </a:ext>
            </a:extLst>
          </p:cNvPr>
          <p:cNvSpPr txBox="1"/>
          <p:nvPr/>
        </p:nvSpPr>
        <p:spPr>
          <a:xfrm>
            <a:off x="8517163" y="1237857"/>
            <a:ext cx="1439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make it real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BCFD8-3F63-4051-A2E8-62424AEBFD85}"/>
              </a:ext>
            </a:extLst>
          </p:cNvPr>
          <p:cNvSpPr txBox="1"/>
          <p:nvPr/>
        </p:nvSpPr>
        <p:spPr>
          <a:xfrm>
            <a:off x="8221152" y="5060888"/>
            <a:ext cx="2031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sequential or parallel?</a:t>
            </a:r>
          </a:p>
        </p:txBody>
      </p:sp>
    </p:spTree>
    <p:extLst>
      <p:ext uri="{BB962C8B-B14F-4D97-AF65-F5344CB8AC3E}">
        <p14:creationId xmlns:p14="http://schemas.microsoft.com/office/powerpoint/2010/main" val="1637034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D0E2B5-6600-4D6E-BA33-4AFDC7F053F1}"/>
              </a:ext>
            </a:extLst>
          </p:cNvPr>
          <p:cNvSpPr txBox="1"/>
          <p:nvPr/>
        </p:nvSpPr>
        <p:spPr>
          <a:xfrm>
            <a:off x="4828473" y="2967335"/>
            <a:ext cx="25350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707220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3DE84A-EED9-4D30-B211-127043C18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9" y="1722120"/>
            <a:ext cx="12024021" cy="3413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B30762-3753-4EE7-895A-025A77789DEA}"/>
              </a:ext>
            </a:extLst>
          </p:cNvPr>
          <p:cNvSpPr txBox="1"/>
          <p:nvPr/>
        </p:nvSpPr>
        <p:spPr>
          <a:xfrm>
            <a:off x="385894" y="243281"/>
            <a:ext cx="679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Entrepreneurship - CoB Options</a:t>
            </a:r>
          </a:p>
        </p:txBody>
      </p:sp>
    </p:spTree>
    <p:extLst>
      <p:ext uri="{BB962C8B-B14F-4D97-AF65-F5344CB8AC3E}">
        <p14:creationId xmlns:p14="http://schemas.microsoft.com/office/powerpoint/2010/main" val="1720374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B30762-3753-4EE7-895A-025A77789DEA}"/>
              </a:ext>
            </a:extLst>
          </p:cNvPr>
          <p:cNvSpPr txBox="1"/>
          <p:nvPr/>
        </p:nvSpPr>
        <p:spPr>
          <a:xfrm>
            <a:off x="385894" y="243281"/>
            <a:ext cx="83712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Entrepreneurship – Experiential Option</a:t>
            </a:r>
          </a:p>
          <a:p>
            <a:r>
              <a:rPr lang="en-US" sz="2800" dirty="0">
                <a:latin typeface="Georgia" panose="02040502050405020303" pitchFamily="18" charset="0"/>
              </a:rPr>
              <a:t>Collaborative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6783F-CADB-4C22-B888-8A00A1C2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74" y="2139586"/>
            <a:ext cx="11255452" cy="30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60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894" y="243281"/>
            <a:ext cx="5973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Entrepreneurial Eco-System</a:t>
            </a:r>
          </a:p>
        </p:txBody>
      </p:sp>
      <p:sp>
        <p:nvSpPr>
          <p:cNvPr id="6" name="Oval 5"/>
          <p:cNvSpPr/>
          <p:nvPr/>
        </p:nvSpPr>
        <p:spPr>
          <a:xfrm>
            <a:off x="5599800" y="3879992"/>
            <a:ext cx="1518407" cy="15351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80003" y="4213009"/>
            <a:ext cx="135800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capital</a:t>
            </a:r>
          </a:p>
          <a:p>
            <a:r>
              <a:rPr lang="en-US" sz="1400" i="1" dirty="0"/>
              <a:t>early stage</a:t>
            </a:r>
          </a:p>
          <a:p>
            <a:r>
              <a:rPr lang="en-US" sz="1400" i="1" dirty="0"/>
              <a:t>expansion stage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515" y="608624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hlinkClick r:id="rId2"/>
              </a:rPr>
              <a:t>https://hbr.org/2014/05/what-an-entrepreneurial-ecosystem-actually-is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http://www.oecd.org/cfe/leed/Entrepreneurial-ecosystems.pdf</a:t>
            </a:r>
            <a:endParaRPr lang="en-US" sz="1200" dirty="0"/>
          </a:p>
        </p:txBody>
      </p:sp>
      <p:sp>
        <p:nvSpPr>
          <p:cNvPr id="11" name="Oval 10"/>
          <p:cNvSpPr/>
          <p:nvPr/>
        </p:nvSpPr>
        <p:spPr>
          <a:xfrm>
            <a:off x="4049086" y="2227277"/>
            <a:ext cx="1518407" cy="15351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92511" y="2594759"/>
            <a:ext cx="123155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talent</a:t>
            </a:r>
          </a:p>
          <a:p>
            <a:r>
              <a:rPr lang="en-US" sz="1400" i="1" dirty="0"/>
              <a:t>entrepreneurs</a:t>
            </a:r>
          </a:p>
          <a:p>
            <a:r>
              <a:rPr lang="en-US" sz="1400" i="1" dirty="0"/>
              <a:t>employees</a:t>
            </a:r>
          </a:p>
        </p:txBody>
      </p:sp>
      <p:sp>
        <p:nvSpPr>
          <p:cNvPr id="13" name="Oval 12"/>
          <p:cNvSpPr/>
          <p:nvPr/>
        </p:nvSpPr>
        <p:spPr>
          <a:xfrm>
            <a:off x="6407791" y="1642435"/>
            <a:ext cx="1518407" cy="15351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550305" y="1984693"/>
            <a:ext cx="12981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knowledge</a:t>
            </a:r>
          </a:p>
          <a:p>
            <a:r>
              <a:rPr lang="en-US" sz="1400" i="1" dirty="0"/>
              <a:t>discovery</a:t>
            </a:r>
          </a:p>
          <a:p>
            <a:r>
              <a:rPr lang="en-US" sz="1400" i="1" dirty="0"/>
              <a:t>application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37983" y="3046745"/>
            <a:ext cx="955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hero’s</a:t>
            </a:r>
          </a:p>
          <a:p>
            <a:r>
              <a:rPr lang="en-US" i="1" dirty="0"/>
              <a:t>mentors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1828" y="1615270"/>
            <a:ext cx="1466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infrastructure</a:t>
            </a:r>
          </a:p>
          <a:p>
            <a:r>
              <a:rPr lang="en-US" i="1" dirty="0"/>
              <a:t>resources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1828" y="4923939"/>
            <a:ext cx="1747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networks</a:t>
            </a:r>
          </a:p>
          <a:p>
            <a:r>
              <a:rPr lang="en-US" i="1" dirty="0"/>
              <a:t>service providers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3575" y="4923939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culture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941" y="1615361"/>
            <a:ext cx="1856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high growth enterprise</a:t>
            </a:r>
          </a:p>
          <a:p>
            <a:pPr algn="r"/>
            <a:r>
              <a:rPr lang="en-US" sz="1400" dirty="0"/>
              <a:t>role of big business</a:t>
            </a:r>
          </a:p>
          <a:p>
            <a:pPr algn="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virtual enterprise</a:t>
            </a:r>
          </a:p>
          <a:p>
            <a:pPr algn="r"/>
            <a:r>
              <a:rPr lang="en-US" sz="1400" dirty="0"/>
              <a:t>traded sector</a:t>
            </a:r>
          </a:p>
        </p:txBody>
      </p:sp>
    </p:spTree>
    <p:extLst>
      <p:ext uri="{BB962C8B-B14F-4D97-AF65-F5344CB8AC3E}">
        <p14:creationId xmlns:p14="http://schemas.microsoft.com/office/powerpoint/2010/main" val="935998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8FF1B3-61CD-4867-BDF9-7CCAC20B9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486" y="322901"/>
            <a:ext cx="8572500" cy="6334125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9A2C59E-9C87-4D6F-8A68-A535B237E159}"/>
              </a:ext>
            </a:extLst>
          </p:cNvPr>
          <p:cNvSpPr txBox="1">
            <a:spLocks noChangeArrowheads="1"/>
          </p:cNvSpPr>
          <p:nvPr/>
        </p:nvSpPr>
        <p:spPr>
          <a:xfrm>
            <a:off x="242324" y="322901"/>
            <a:ext cx="231452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Activities</a:t>
            </a:r>
          </a:p>
          <a:p>
            <a:pPr algn="ctr"/>
            <a:r>
              <a:rPr lang="en-US" altLang="en-US" dirty="0"/>
              <a:t>&amp; Impact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3AFCB2-1CD5-41AC-B8BA-71416EC8F4D8}"/>
              </a:ext>
            </a:extLst>
          </p:cNvPr>
          <p:cNvSpPr/>
          <p:nvPr/>
        </p:nvSpPr>
        <p:spPr>
          <a:xfrm>
            <a:off x="2863486" y="4554583"/>
            <a:ext cx="8572500" cy="19892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83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F25473F-7834-43DB-87DC-DB74B67FA9E0}"/>
              </a:ext>
            </a:extLst>
          </p:cNvPr>
          <p:cNvSpPr txBox="1">
            <a:spLocks noChangeArrowheads="1"/>
          </p:cNvSpPr>
          <p:nvPr/>
        </p:nvSpPr>
        <p:spPr>
          <a:xfrm>
            <a:off x="198781" y="266566"/>
            <a:ext cx="231452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Activities</a:t>
            </a:r>
          </a:p>
          <a:p>
            <a:pPr algn="ctr"/>
            <a:r>
              <a:rPr lang="en-US" altLang="en-US" dirty="0"/>
              <a:t>&amp; Impact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65E9F2-C868-4F70-9D9E-4BEA1914CBE2}"/>
              </a:ext>
            </a:extLst>
          </p:cNvPr>
          <p:cNvGrpSpPr/>
          <p:nvPr/>
        </p:nvGrpSpPr>
        <p:grpSpPr>
          <a:xfrm>
            <a:off x="2909475" y="266566"/>
            <a:ext cx="8617677" cy="6334125"/>
            <a:chOff x="2909475" y="266566"/>
            <a:chExt cx="8617677" cy="6334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F1B08B-FB7C-4C49-BE0B-300C605E4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5111"/>
            <a:stretch/>
          </p:blipFill>
          <p:spPr>
            <a:xfrm>
              <a:off x="10250802" y="266566"/>
              <a:ext cx="1276350" cy="633412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E35B4C-B21E-49F5-88D1-3D127C26E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9475" y="266566"/>
              <a:ext cx="7315200" cy="6257925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907DE32-80B8-4BBC-94C6-A7EEAF6CE0DC}"/>
              </a:ext>
            </a:extLst>
          </p:cNvPr>
          <p:cNvSpPr/>
          <p:nvPr/>
        </p:nvSpPr>
        <p:spPr>
          <a:xfrm>
            <a:off x="2863486" y="4519747"/>
            <a:ext cx="8572500" cy="200474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96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>
            <a:extLst>
              <a:ext uri="{FF2B5EF4-FFF2-40B4-BE49-F238E27FC236}">
                <a16:creationId xmlns:a16="http://schemas.microsoft.com/office/drawing/2014/main" id="{F41D1930-0A06-4DDF-AFD1-49C0378B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781" y="1378332"/>
            <a:ext cx="1565070" cy="156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25A20-93A1-4E52-9E3F-833A0C44D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75" y="1635883"/>
            <a:ext cx="5331711" cy="4465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ED0A9E-D14F-445A-98F6-08ECB56A4189}"/>
              </a:ext>
            </a:extLst>
          </p:cNvPr>
          <p:cNvSpPr txBox="1"/>
          <p:nvPr/>
        </p:nvSpPr>
        <p:spPr>
          <a:xfrm>
            <a:off x="385894" y="243281"/>
            <a:ext cx="3571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Venture Catalyst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CD9618B3-02C5-4154-B4C2-B28F09FE4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039" y="995291"/>
            <a:ext cx="2144485" cy="71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3664AEEC-8006-42C5-953E-E5F7EBEEB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28"/>
          <a:stretch/>
        </p:blipFill>
        <p:spPr bwMode="auto">
          <a:xfrm>
            <a:off x="10163737" y="5755213"/>
            <a:ext cx="1272540" cy="6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ee the source image">
            <a:extLst>
              <a:ext uri="{FF2B5EF4-FFF2-40B4-BE49-F238E27FC236}">
                <a16:creationId xmlns:a16="http://schemas.microsoft.com/office/drawing/2014/main" id="{7FA10537-C83D-4F41-AB83-7BADBDCA3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3"/>
          <a:stretch/>
        </p:blipFill>
        <p:spPr bwMode="auto">
          <a:xfrm>
            <a:off x="7723413" y="4693060"/>
            <a:ext cx="2577738" cy="105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5035DFEF-8903-439D-A113-67750B61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784" y="2774334"/>
            <a:ext cx="2500993" cy="101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e the source image">
            <a:extLst>
              <a:ext uri="{FF2B5EF4-FFF2-40B4-BE49-F238E27FC236}">
                <a16:creationId xmlns:a16="http://schemas.microsoft.com/office/drawing/2014/main" id="{2D638A7B-20A6-4A8C-B0FA-3AE78631B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28377"/>
            <a:ext cx="10572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22B66-34C2-4BAA-AEED-E5A400BA468E}"/>
              </a:ext>
            </a:extLst>
          </p:cNvPr>
          <p:cNvSpPr txBox="1"/>
          <p:nvPr/>
        </p:nvSpPr>
        <p:spPr>
          <a:xfrm>
            <a:off x="1485900" y="6245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https://www.oen.org/programs-services/oen-angel-oregon/</a:t>
            </a:r>
            <a:endParaRPr lang="en-US" dirty="0"/>
          </a:p>
        </p:txBody>
      </p:sp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4A117969-6914-427A-B053-E832EF9A5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163" y="3767453"/>
            <a:ext cx="1409688" cy="69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57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080770" y="2210457"/>
            <a:ext cx="5889072" cy="692092"/>
            <a:chOff x="2755784" y="1501629"/>
            <a:chExt cx="5889072" cy="692092"/>
          </a:xfrm>
        </p:grpSpPr>
        <p:sp>
          <p:nvSpPr>
            <p:cNvPr id="4" name="Rectangle 3"/>
            <p:cNvSpPr/>
            <p:nvPr/>
          </p:nvSpPr>
          <p:spPr>
            <a:xfrm>
              <a:off x="2755784" y="1501629"/>
              <a:ext cx="1191237" cy="6920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grow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321729" y="1501629"/>
              <a:ext cx="1191237" cy="6920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make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5887674" y="1501629"/>
              <a:ext cx="1191237" cy="6920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guide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453619" y="1501629"/>
              <a:ext cx="1191237" cy="6920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surf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38809" y="3249388"/>
            <a:ext cx="830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coaching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131" y="3257741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funding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7053" y="3255632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planning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2125" y="3249388"/>
            <a:ext cx="984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connecting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5017" y="3257741"/>
            <a:ext cx="911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educating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6023" y="3262987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operating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71627" y="3257741"/>
            <a:ext cx="691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scaling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3581" y="1507018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e-business</a:t>
            </a:r>
          </a:p>
          <a:p>
            <a:pPr algn="ctr"/>
            <a:r>
              <a:rPr lang="en-US" sz="1400" i="1" dirty="0"/>
              <a:t>ventures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15934" y="1507018"/>
            <a:ext cx="1592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outdoor recreation</a:t>
            </a:r>
          </a:p>
          <a:p>
            <a:pPr algn="ctr"/>
            <a:r>
              <a:rPr lang="en-US" sz="1400" i="1" dirty="0"/>
              <a:t>ventures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60061" y="1513818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agricultural</a:t>
            </a:r>
          </a:p>
          <a:p>
            <a:pPr algn="ctr"/>
            <a:r>
              <a:rPr lang="en-US" sz="1400" i="1" dirty="0"/>
              <a:t>ventures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07673" y="1512530"/>
            <a:ext cx="1269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manufacturing</a:t>
            </a:r>
          </a:p>
          <a:p>
            <a:pPr algn="ctr"/>
            <a:r>
              <a:rPr lang="en-US" sz="1400" i="1" dirty="0"/>
              <a:t>ventures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764248" y="4186882"/>
            <a:ext cx="2663504" cy="1765883"/>
            <a:chOff x="4890820" y="4140743"/>
            <a:chExt cx="2663504" cy="1765883"/>
          </a:xfrm>
        </p:grpSpPr>
        <p:sp>
          <p:nvSpPr>
            <p:cNvPr id="2" name="Rectangle 1"/>
            <p:cNvSpPr/>
            <p:nvPr/>
          </p:nvSpPr>
          <p:spPr>
            <a:xfrm>
              <a:off x="4890820" y="4140743"/>
              <a:ext cx="2663504" cy="1765883"/>
            </a:xfrm>
            <a:prstGeom prst="rect">
              <a:avLst/>
            </a:prstGeom>
            <a:solidFill>
              <a:srgbClr val="99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890820" y="5023685"/>
              <a:ext cx="266350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134100" y="4669249"/>
              <a:ext cx="2176944" cy="708870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entrepreneur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73287" y="4224753"/>
              <a:ext cx="1098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university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98202" y="5450257"/>
              <a:ext cx="1248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community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62C8EF8-1C61-41DB-A121-E249ED1A132E}"/>
              </a:ext>
            </a:extLst>
          </p:cNvPr>
          <p:cNvSpPr txBox="1"/>
          <p:nvPr/>
        </p:nvSpPr>
        <p:spPr>
          <a:xfrm>
            <a:off x="862380" y="418011"/>
            <a:ext cx="6271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Georgia" panose="02040502050405020303" pitchFamily="18" charset="0"/>
              </a:rPr>
              <a:t>Center for 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4257439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91B917D-DFBF-42D1-B5E0-51B1928D0134}"/>
              </a:ext>
            </a:extLst>
          </p:cNvPr>
          <p:cNvSpPr/>
          <p:nvPr/>
        </p:nvSpPr>
        <p:spPr>
          <a:xfrm>
            <a:off x="2730139" y="1517466"/>
            <a:ext cx="3997234" cy="40494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E9C9D1-7FDC-4B27-8D63-C5CCBD9F8577}"/>
              </a:ext>
            </a:extLst>
          </p:cNvPr>
          <p:cNvSpPr/>
          <p:nvPr/>
        </p:nvSpPr>
        <p:spPr>
          <a:xfrm>
            <a:off x="6727373" y="2130332"/>
            <a:ext cx="2756261" cy="28237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AF0FCDC-8566-4CA4-8E75-239D539EDF0F}"/>
              </a:ext>
            </a:extLst>
          </p:cNvPr>
          <p:cNvSpPr/>
          <p:nvPr/>
        </p:nvSpPr>
        <p:spPr>
          <a:xfrm>
            <a:off x="5886996" y="2717616"/>
            <a:ext cx="1680753" cy="164918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675E7-6454-46B8-8A2F-C05954F23ABA}"/>
              </a:ext>
            </a:extLst>
          </p:cNvPr>
          <p:cNvSpPr txBox="1"/>
          <p:nvPr/>
        </p:nvSpPr>
        <p:spPr>
          <a:xfrm>
            <a:off x="4432232" y="1619794"/>
            <a:ext cx="59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C6BB7D-AC7C-448F-BE9E-BF82C9EC8D16}"/>
              </a:ext>
            </a:extLst>
          </p:cNvPr>
          <p:cNvSpPr txBox="1"/>
          <p:nvPr/>
        </p:nvSpPr>
        <p:spPr>
          <a:xfrm>
            <a:off x="7808979" y="2286000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EOV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FEBE6-550C-4CC9-A804-5E01A6C25DE8}"/>
              </a:ext>
            </a:extLst>
          </p:cNvPr>
          <p:cNvSpPr txBox="1"/>
          <p:nvPr/>
        </p:nvSpPr>
        <p:spPr>
          <a:xfrm>
            <a:off x="6342490" y="2804702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eClub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418E13-51D5-47B7-A13D-DBCA35E2FA06}"/>
              </a:ext>
            </a:extLst>
          </p:cNvPr>
          <p:cNvSpPr txBox="1"/>
          <p:nvPr/>
        </p:nvSpPr>
        <p:spPr>
          <a:xfrm>
            <a:off x="6118071" y="3206913"/>
            <a:ext cx="12186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Pub Talks</a:t>
            </a:r>
          </a:p>
          <a:p>
            <a:pPr algn="ctr"/>
            <a:r>
              <a:rPr lang="en-US" sz="1400" dirty="0"/>
              <a:t>business visits</a:t>
            </a:r>
          </a:p>
          <a:p>
            <a:pPr algn="ctr"/>
            <a:r>
              <a:rPr lang="en-US" sz="1400" dirty="0"/>
              <a:t>eCommerce</a:t>
            </a:r>
          </a:p>
          <a:p>
            <a:pPr algn="ctr"/>
            <a:r>
              <a:rPr lang="en-US" sz="1400" dirty="0"/>
              <a:t>(t-shirt/art)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AD1137-516C-4448-A9A9-45ECA94EDBFB}"/>
              </a:ext>
            </a:extLst>
          </p:cNvPr>
          <p:cNvSpPr txBox="1"/>
          <p:nvPr/>
        </p:nvSpPr>
        <p:spPr>
          <a:xfrm>
            <a:off x="7717885" y="3234740"/>
            <a:ext cx="15197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eco-system+</a:t>
            </a:r>
          </a:p>
          <a:p>
            <a:pPr algn="ctr"/>
            <a:r>
              <a:rPr lang="en-US" sz="1400" dirty="0"/>
              <a:t>resource directory</a:t>
            </a:r>
          </a:p>
          <a:p>
            <a:pPr algn="ctr"/>
            <a:r>
              <a:rPr lang="en-US" sz="1400" dirty="0"/>
              <a:t>venture summit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2DB0A0-7708-43C2-8398-1D08156B8D76}"/>
              </a:ext>
            </a:extLst>
          </p:cNvPr>
          <p:cNvSpPr txBox="1"/>
          <p:nvPr/>
        </p:nvSpPr>
        <p:spPr>
          <a:xfrm>
            <a:off x="3926978" y="3019297"/>
            <a:ext cx="156530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InventOR</a:t>
            </a:r>
          </a:p>
          <a:p>
            <a:pPr algn="ctr"/>
            <a:r>
              <a:rPr lang="en-US" sz="1400" dirty="0"/>
              <a:t>class speakers</a:t>
            </a:r>
          </a:p>
          <a:p>
            <a:pPr algn="ctr"/>
            <a:r>
              <a:rPr lang="en-US" sz="1400" dirty="0"/>
              <a:t>consulting projects</a:t>
            </a:r>
          </a:p>
          <a:p>
            <a:pPr algn="ctr"/>
            <a:r>
              <a:rPr lang="en-US" sz="1400" dirty="0"/>
              <a:t>internships</a:t>
            </a:r>
          </a:p>
          <a:p>
            <a:pPr algn="ctr"/>
            <a:r>
              <a:rPr lang="en-US" sz="1400" dirty="0"/>
              <a:t>research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C4EF64-A8FD-49F8-B755-707A31552B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6" r="29741" b="32628"/>
          <a:stretch/>
        </p:blipFill>
        <p:spPr>
          <a:xfrm>
            <a:off x="10436144" y="-121238"/>
            <a:ext cx="1216405" cy="20455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EAE38F-E42C-423C-B762-29A1AD9B6712}"/>
              </a:ext>
            </a:extLst>
          </p:cNvPr>
          <p:cNvSpPr txBox="1"/>
          <p:nvPr/>
        </p:nvSpPr>
        <p:spPr>
          <a:xfrm>
            <a:off x="385894" y="243281"/>
            <a:ext cx="4926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Symbiotic Relationship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0F133B-625F-49C0-ABE8-B2DC8725CF3F}"/>
              </a:ext>
            </a:extLst>
          </p:cNvPr>
          <p:cNvSpPr txBox="1"/>
          <p:nvPr/>
        </p:nvSpPr>
        <p:spPr>
          <a:xfrm>
            <a:off x="9570521" y="4987423"/>
            <a:ext cx="19656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Potential Programs: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latin typeface="Georgia" panose="02040502050405020303" pitchFamily="18" charset="0"/>
              </a:rPr>
              <a:t>Maker Space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latin typeface="Georgia" panose="02040502050405020303" pitchFamily="18" charset="0"/>
              </a:rPr>
              <a:t>Incubator/Accelerator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latin typeface="Georgia" panose="02040502050405020303" pitchFamily="18" charset="0"/>
              </a:rPr>
              <a:t>Food Tech Center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latin typeface="Georgia" panose="02040502050405020303" pitchFamily="18" charset="0"/>
              </a:rPr>
              <a:t>National Labs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FBD5E4-B804-4C5C-8510-DACEB7373C3C}"/>
              </a:ext>
            </a:extLst>
          </p:cNvPr>
          <p:cNvSpPr txBox="1"/>
          <p:nvPr/>
        </p:nvSpPr>
        <p:spPr>
          <a:xfrm>
            <a:off x="385894" y="5905504"/>
            <a:ext cx="2880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University Activities</a:t>
            </a:r>
          </a:p>
          <a:p>
            <a:r>
              <a:rPr lang="en-US" b="1" dirty="0"/>
              <a:t>NOT</a:t>
            </a:r>
            <a:r>
              <a:rPr lang="en-US" dirty="0"/>
              <a:t> an official EOU program</a:t>
            </a:r>
          </a:p>
        </p:txBody>
      </p:sp>
    </p:spTree>
    <p:extLst>
      <p:ext uri="{BB962C8B-B14F-4D97-AF65-F5344CB8AC3E}">
        <p14:creationId xmlns:p14="http://schemas.microsoft.com/office/powerpoint/2010/main" val="227472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3" name="Group 7202">
            <a:extLst>
              <a:ext uri="{FF2B5EF4-FFF2-40B4-BE49-F238E27FC236}">
                <a16:creationId xmlns:a16="http://schemas.microsoft.com/office/drawing/2014/main" id="{F90C74B8-61AC-40C5-88B9-80595C1CC71C}"/>
              </a:ext>
            </a:extLst>
          </p:cNvPr>
          <p:cNvGrpSpPr/>
          <p:nvPr/>
        </p:nvGrpSpPr>
        <p:grpSpPr>
          <a:xfrm>
            <a:off x="1318829" y="1338146"/>
            <a:ext cx="9328212" cy="4970551"/>
            <a:chOff x="547304" y="1652471"/>
            <a:chExt cx="9328212" cy="4970551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00E4EA52-AB88-4ECD-A847-AD0EA2CACB82}"/>
                </a:ext>
              </a:extLst>
            </p:cNvPr>
            <p:cNvCxnSpPr>
              <a:cxnSpLocks/>
            </p:cNvCxnSpPr>
            <p:nvPr/>
          </p:nvCxnSpPr>
          <p:spPr>
            <a:xfrm>
              <a:off x="3329587" y="4079930"/>
              <a:ext cx="5333999" cy="13915"/>
            </a:xfrm>
            <a:prstGeom prst="straightConnector1">
              <a:avLst/>
            </a:prstGeom>
            <a:ln w="9525"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097F166-993A-4055-B364-A88571898801}"/>
                </a:ext>
              </a:extLst>
            </p:cNvPr>
            <p:cNvSpPr txBox="1"/>
            <p:nvPr/>
          </p:nvSpPr>
          <p:spPr>
            <a:xfrm>
              <a:off x="7373699" y="4357747"/>
              <a:ext cx="1234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small business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3A1284-5D3C-4109-A72E-9C8531930044}"/>
                </a:ext>
              </a:extLst>
            </p:cNvPr>
            <p:cNvSpPr txBox="1"/>
            <p:nvPr/>
          </p:nvSpPr>
          <p:spPr>
            <a:xfrm>
              <a:off x="7897240" y="3480793"/>
              <a:ext cx="7110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startup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A5A94C-24B4-4528-9873-104FBF46221E}"/>
                </a:ext>
              </a:extLst>
            </p:cNvPr>
            <p:cNvSpPr txBox="1"/>
            <p:nvPr/>
          </p:nvSpPr>
          <p:spPr>
            <a:xfrm>
              <a:off x="2468389" y="3611463"/>
              <a:ext cx="86119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InventOR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31535E-9137-45D7-8C72-AE7621410F14}"/>
                </a:ext>
              </a:extLst>
            </p:cNvPr>
            <p:cNvSpPr txBox="1"/>
            <p:nvPr/>
          </p:nvSpPr>
          <p:spPr>
            <a:xfrm>
              <a:off x="8879564" y="3926041"/>
              <a:ext cx="7777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/>
                <a:t>liquidity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9754E91-43BB-44FC-A1AF-931706F6E2D3}"/>
                </a:ext>
              </a:extLst>
            </p:cNvPr>
            <p:cNvSpPr txBox="1"/>
            <p:nvPr/>
          </p:nvSpPr>
          <p:spPr>
            <a:xfrm>
              <a:off x="2473683" y="3926040"/>
              <a:ext cx="787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ideation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4DEFD0-36AF-42A3-B60A-CDA776DBC3DA}"/>
                </a:ext>
              </a:extLst>
            </p:cNvPr>
            <p:cNvSpPr txBox="1"/>
            <p:nvPr/>
          </p:nvSpPr>
          <p:spPr>
            <a:xfrm>
              <a:off x="3605457" y="2804787"/>
              <a:ext cx="18838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EDCO/OEN/RAIN/OTBC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F06F-EC0A-498A-8726-68C0CEF3C3A1}"/>
                </a:ext>
              </a:extLst>
            </p:cNvPr>
            <p:cNvSpPr/>
            <p:nvPr/>
          </p:nvSpPr>
          <p:spPr>
            <a:xfrm>
              <a:off x="2464158" y="4233817"/>
              <a:ext cx="6199428" cy="1841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5DB4EBB-9456-4B5E-9AA3-9B1A6E2D0B75}"/>
                </a:ext>
              </a:extLst>
            </p:cNvPr>
            <p:cNvSpPr/>
            <p:nvPr/>
          </p:nvSpPr>
          <p:spPr>
            <a:xfrm>
              <a:off x="2489442" y="2079035"/>
              <a:ext cx="6199428" cy="1832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70" name="Picture 2" descr="See the source image">
              <a:extLst>
                <a:ext uri="{FF2B5EF4-FFF2-40B4-BE49-F238E27FC236}">
                  <a16:creationId xmlns:a16="http://schemas.microsoft.com/office/drawing/2014/main" id="{11889D3B-8ECA-4991-A8A4-A46B985EBA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194" y="4233817"/>
              <a:ext cx="371195" cy="372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79" name="Group 7178">
              <a:extLst>
                <a:ext uri="{FF2B5EF4-FFF2-40B4-BE49-F238E27FC236}">
                  <a16:creationId xmlns:a16="http://schemas.microsoft.com/office/drawing/2014/main" id="{E4A3A6F4-6909-4F6B-A18F-2A2FA2EF8B18}"/>
                </a:ext>
              </a:extLst>
            </p:cNvPr>
            <p:cNvGrpSpPr/>
            <p:nvPr/>
          </p:nvGrpSpPr>
          <p:grpSpPr>
            <a:xfrm>
              <a:off x="1766295" y="4895023"/>
              <a:ext cx="685094" cy="508806"/>
              <a:chOff x="1697526" y="4895023"/>
              <a:chExt cx="685094" cy="508806"/>
            </a:xfrm>
          </p:grpSpPr>
          <p:pic>
            <p:nvPicPr>
              <p:cNvPr id="23" name="Picture 2" descr="See the source image">
                <a:extLst>
                  <a:ext uri="{FF2B5EF4-FFF2-40B4-BE49-F238E27FC236}">
                    <a16:creationId xmlns:a16="http://schemas.microsoft.com/office/drawing/2014/main" id="{876B86D6-A361-4F29-AB40-445990ECCF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1425" y="4895023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See the source image">
                <a:extLst>
                  <a:ext uri="{FF2B5EF4-FFF2-40B4-BE49-F238E27FC236}">
                    <a16:creationId xmlns:a16="http://schemas.microsoft.com/office/drawing/2014/main" id="{E519CEA5-7FCD-4CB2-9EC2-1DAF0E1429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9779" y="5031393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" descr="See the source image">
                <a:extLst>
                  <a:ext uri="{FF2B5EF4-FFF2-40B4-BE49-F238E27FC236}">
                    <a16:creationId xmlns:a16="http://schemas.microsoft.com/office/drawing/2014/main" id="{B6228A30-ED88-4A7F-9F8C-BEE65E68D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7526" y="4895023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180" name="Group 7179">
              <a:extLst>
                <a:ext uri="{FF2B5EF4-FFF2-40B4-BE49-F238E27FC236}">
                  <a16:creationId xmlns:a16="http://schemas.microsoft.com/office/drawing/2014/main" id="{AD061AC1-DC5F-492D-A848-38BF022454B1}"/>
                </a:ext>
              </a:extLst>
            </p:cNvPr>
            <p:cNvGrpSpPr/>
            <p:nvPr/>
          </p:nvGrpSpPr>
          <p:grpSpPr>
            <a:xfrm>
              <a:off x="1452249" y="5595405"/>
              <a:ext cx="999140" cy="1027617"/>
              <a:chOff x="1424396" y="5595405"/>
              <a:chExt cx="999140" cy="1027617"/>
            </a:xfrm>
          </p:grpSpPr>
          <p:pic>
            <p:nvPicPr>
              <p:cNvPr id="32" name="Picture 2" descr="See the source image">
                <a:extLst>
                  <a:ext uri="{FF2B5EF4-FFF2-40B4-BE49-F238E27FC236}">
                    <a16:creationId xmlns:a16="http://schemas.microsoft.com/office/drawing/2014/main" id="{D673EE21-0897-4E01-A028-07F4E3C76A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9941" y="577360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2" descr="See the source image">
                <a:extLst>
                  <a:ext uri="{FF2B5EF4-FFF2-40B4-BE49-F238E27FC236}">
                    <a16:creationId xmlns:a16="http://schemas.microsoft.com/office/drawing/2014/main" id="{71A1E4A5-2D4F-40CB-86BE-A127597029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8295" y="590997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See the source image">
                <a:extLst>
                  <a:ext uri="{FF2B5EF4-FFF2-40B4-BE49-F238E27FC236}">
                    <a16:creationId xmlns:a16="http://schemas.microsoft.com/office/drawing/2014/main" id="{42A58EEE-800F-48FF-A01E-83875D9D49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6042" y="577360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2" descr="See the source image">
                <a:extLst>
                  <a:ext uri="{FF2B5EF4-FFF2-40B4-BE49-F238E27FC236}">
                    <a16:creationId xmlns:a16="http://schemas.microsoft.com/office/drawing/2014/main" id="{B0E022AA-079B-4CF3-8E25-F17F5ECC79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2341" y="592600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2" descr="See the source image">
                <a:extLst>
                  <a:ext uri="{FF2B5EF4-FFF2-40B4-BE49-F238E27FC236}">
                    <a16:creationId xmlns:a16="http://schemas.microsoft.com/office/drawing/2014/main" id="{07D7CCE3-A893-493A-B02E-69A8DD4D8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0695" y="606237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See the source image">
                <a:extLst>
                  <a:ext uri="{FF2B5EF4-FFF2-40B4-BE49-F238E27FC236}">
                    <a16:creationId xmlns:a16="http://schemas.microsoft.com/office/drawing/2014/main" id="{6462C767-CA14-4799-8A0C-462126082D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8442" y="5926008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" descr="See the source image">
                <a:extLst>
                  <a:ext uri="{FF2B5EF4-FFF2-40B4-BE49-F238E27FC236}">
                    <a16:creationId xmlns:a16="http://schemas.microsoft.com/office/drawing/2014/main" id="{A5F46A88-D080-4832-B30A-AE9698789A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3366" y="5601430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2" descr="See the source image">
                <a:extLst>
                  <a:ext uri="{FF2B5EF4-FFF2-40B4-BE49-F238E27FC236}">
                    <a16:creationId xmlns:a16="http://schemas.microsoft.com/office/drawing/2014/main" id="{05371015-4C8B-4373-84CD-1389D11679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9122" y="5595405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2" descr="See the source image">
                <a:extLst>
                  <a:ext uri="{FF2B5EF4-FFF2-40B4-BE49-F238E27FC236}">
                    <a16:creationId xmlns:a16="http://schemas.microsoft.com/office/drawing/2014/main" id="{898D99C7-08B8-4A9F-A5C5-29EFD24D10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4396" y="5603420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2" descr="See the source image">
                <a:extLst>
                  <a:ext uri="{FF2B5EF4-FFF2-40B4-BE49-F238E27FC236}">
                    <a16:creationId xmlns:a16="http://schemas.microsoft.com/office/drawing/2014/main" id="{EE6EDF64-E2D3-42A4-B93B-4DE99E967E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2948" y="625058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2" name="Picture 2" descr="See the source image">
              <a:extLst>
                <a:ext uri="{FF2B5EF4-FFF2-40B4-BE49-F238E27FC236}">
                  <a16:creationId xmlns:a16="http://schemas.microsoft.com/office/drawing/2014/main" id="{04AB12DB-610B-4E70-8A45-05ADA4243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194" y="3553995"/>
              <a:ext cx="371195" cy="372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78" name="Group 7177">
              <a:extLst>
                <a:ext uri="{FF2B5EF4-FFF2-40B4-BE49-F238E27FC236}">
                  <a16:creationId xmlns:a16="http://schemas.microsoft.com/office/drawing/2014/main" id="{BD92FE02-B856-4B7E-9287-7E60F981D44F}"/>
                </a:ext>
              </a:extLst>
            </p:cNvPr>
            <p:cNvGrpSpPr/>
            <p:nvPr/>
          </p:nvGrpSpPr>
          <p:grpSpPr>
            <a:xfrm>
              <a:off x="1766295" y="2815296"/>
              <a:ext cx="685094" cy="508806"/>
              <a:chOff x="1754822" y="2815296"/>
              <a:chExt cx="685094" cy="508806"/>
            </a:xfrm>
          </p:grpSpPr>
          <p:pic>
            <p:nvPicPr>
              <p:cNvPr id="54" name="Picture 2" descr="See the source image">
                <a:extLst>
                  <a:ext uri="{FF2B5EF4-FFF2-40B4-BE49-F238E27FC236}">
                    <a16:creationId xmlns:a16="http://schemas.microsoft.com/office/drawing/2014/main" id="{AFA57F5F-20B6-4C16-B08E-694255CE2A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8721" y="281529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2" descr="See the source image">
                <a:extLst>
                  <a:ext uri="{FF2B5EF4-FFF2-40B4-BE49-F238E27FC236}">
                    <a16:creationId xmlns:a16="http://schemas.microsoft.com/office/drawing/2014/main" id="{EDE304A2-2A5F-4DF9-900D-3C25F0631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7075" y="295166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2" descr="See the source image">
                <a:extLst>
                  <a:ext uri="{FF2B5EF4-FFF2-40B4-BE49-F238E27FC236}">
                    <a16:creationId xmlns:a16="http://schemas.microsoft.com/office/drawing/2014/main" id="{17E0FF3B-A9C6-4B93-B485-0FF08E962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4822" y="281529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177" name="Group 7176">
              <a:extLst>
                <a:ext uri="{FF2B5EF4-FFF2-40B4-BE49-F238E27FC236}">
                  <a16:creationId xmlns:a16="http://schemas.microsoft.com/office/drawing/2014/main" id="{EFE7A522-0EBF-4C0E-88C4-71818B1D9276}"/>
                </a:ext>
              </a:extLst>
            </p:cNvPr>
            <p:cNvGrpSpPr/>
            <p:nvPr/>
          </p:nvGrpSpPr>
          <p:grpSpPr>
            <a:xfrm>
              <a:off x="1452249" y="1652471"/>
              <a:ext cx="999140" cy="1027617"/>
              <a:chOff x="1463866" y="1652471"/>
              <a:chExt cx="999140" cy="1027617"/>
            </a:xfrm>
          </p:grpSpPr>
          <p:pic>
            <p:nvPicPr>
              <p:cNvPr id="60" name="Picture 2" descr="See the source image">
                <a:extLst>
                  <a:ext uri="{FF2B5EF4-FFF2-40B4-BE49-F238E27FC236}">
                    <a16:creationId xmlns:a16="http://schemas.microsoft.com/office/drawing/2014/main" id="{9A6059E5-1DF9-4989-BCEF-AEB24176CC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9411" y="183067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2" descr="See the source image">
                <a:extLst>
                  <a:ext uri="{FF2B5EF4-FFF2-40B4-BE49-F238E27FC236}">
                    <a16:creationId xmlns:a16="http://schemas.microsoft.com/office/drawing/2014/main" id="{53A1B772-6E9A-488A-89B7-3A1AFBC88F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7765" y="196704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68" name="Picture 2" descr="See the source image">
                <a:extLst>
                  <a:ext uri="{FF2B5EF4-FFF2-40B4-BE49-F238E27FC236}">
                    <a16:creationId xmlns:a16="http://schemas.microsoft.com/office/drawing/2014/main" id="{E25E0EE1-4158-426D-95AC-6E1C57DAE6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5512" y="183067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69" name="Picture 2" descr="See the source image">
                <a:extLst>
                  <a:ext uri="{FF2B5EF4-FFF2-40B4-BE49-F238E27FC236}">
                    <a16:creationId xmlns:a16="http://schemas.microsoft.com/office/drawing/2014/main" id="{0F62F6C1-CCEC-4A89-BC2B-C3991E867A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1811" y="198307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1" name="Picture 2" descr="See the source image">
                <a:extLst>
                  <a:ext uri="{FF2B5EF4-FFF2-40B4-BE49-F238E27FC236}">
                    <a16:creationId xmlns:a16="http://schemas.microsoft.com/office/drawing/2014/main" id="{06F53AE0-6C96-4120-88D5-0BB3E22CD8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0165" y="211944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2" name="Picture 2" descr="See the source image">
                <a:extLst>
                  <a:ext uri="{FF2B5EF4-FFF2-40B4-BE49-F238E27FC236}">
                    <a16:creationId xmlns:a16="http://schemas.microsoft.com/office/drawing/2014/main" id="{EE41513C-6DF3-454C-AE17-D2A70571F6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7912" y="1983074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3" name="Picture 2" descr="See the source image">
                <a:extLst>
                  <a:ext uri="{FF2B5EF4-FFF2-40B4-BE49-F238E27FC236}">
                    <a16:creationId xmlns:a16="http://schemas.microsoft.com/office/drawing/2014/main" id="{19348C9C-F079-42E2-995F-B4BCFD97F5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836" y="165849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4" name="Picture 2" descr="See the source image">
                <a:extLst>
                  <a:ext uri="{FF2B5EF4-FFF2-40B4-BE49-F238E27FC236}">
                    <a16:creationId xmlns:a16="http://schemas.microsoft.com/office/drawing/2014/main" id="{BDB2670B-0118-4153-996E-C8934D47D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8592" y="1652471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5" name="Picture 2" descr="See the source image">
                <a:extLst>
                  <a:ext uri="{FF2B5EF4-FFF2-40B4-BE49-F238E27FC236}">
                    <a16:creationId xmlns:a16="http://schemas.microsoft.com/office/drawing/2014/main" id="{B130BFF4-A8BB-48C4-878F-F62906FAE7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3866" y="1660486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6" name="Picture 2" descr="See the source image">
                <a:extLst>
                  <a:ext uri="{FF2B5EF4-FFF2-40B4-BE49-F238E27FC236}">
                    <a16:creationId xmlns:a16="http://schemas.microsoft.com/office/drawing/2014/main" id="{DDAE7FFC-CA02-4E6F-9D92-3644A10649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2418" y="2307652"/>
                <a:ext cx="371195" cy="372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181" name="TextBox 7180">
              <a:extLst>
                <a:ext uri="{FF2B5EF4-FFF2-40B4-BE49-F238E27FC236}">
                  <a16:creationId xmlns:a16="http://schemas.microsoft.com/office/drawing/2014/main" id="{819FF3E9-A91B-45C3-8548-F19FB0E30E48}"/>
                </a:ext>
              </a:extLst>
            </p:cNvPr>
            <p:cNvSpPr txBox="1"/>
            <p:nvPr/>
          </p:nvSpPr>
          <p:spPr>
            <a:xfrm>
              <a:off x="547304" y="1652471"/>
              <a:ext cx="547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/>
                <a:t>scale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2F3AB65-7A34-4F4E-B67B-CDAD540CB56C}"/>
                </a:ext>
              </a:extLst>
            </p:cNvPr>
            <p:cNvCxnSpPr>
              <a:cxnSpLocks/>
            </p:cNvCxnSpPr>
            <p:nvPr/>
          </p:nvCxnSpPr>
          <p:spPr>
            <a:xfrm>
              <a:off x="5589156" y="2560956"/>
              <a:ext cx="0" cy="1350479"/>
            </a:xfrm>
            <a:prstGeom prst="straightConnector1">
              <a:avLst/>
            </a:prstGeom>
            <a:ln w="9525"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39694C1C-266E-400F-BCC8-8057552393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9156" y="4219783"/>
              <a:ext cx="0" cy="1350479"/>
            </a:xfrm>
            <a:prstGeom prst="straightConnector1">
              <a:avLst/>
            </a:prstGeom>
            <a:ln w="9525"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89" name="TextBox 7188">
              <a:extLst>
                <a:ext uri="{FF2B5EF4-FFF2-40B4-BE49-F238E27FC236}">
                  <a16:creationId xmlns:a16="http://schemas.microsoft.com/office/drawing/2014/main" id="{FAE3DED9-295B-43F7-9D36-1CE41AF9EBE8}"/>
                </a:ext>
              </a:extLst>
            </p:cNvPr>
            <p:cNvSpPr txBox="1"/>
            <p:nvPr/>
          </p:nvSpPr>
          <p:spPr>
            <a:xfrm>
              <a:off x="3831291" y="4849331"/>
              <a:ext cx="126868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SBDC/NEOEDD</a:t>
              </a:r>
            </a:p>
          </p:txBody>
        </p:sp>
        <p:sp>
          <p:nvSpPr>
            <p:cNvPr id="7190" name="TextBox 7189">
              <a:extLst>
                <a:ext uri="{FF2B5EF4-FFF2-40B4-BE49-F238E27FC236}">
                  <a16:creationId xmlns:a16="http://schemas.microsoft.com/office/drawing/2014/main" id="{FE3397AC-248A-4595-A86C-195B3BAC1220}"/>
                </a:ext>
              </a:extLst>
            </p:cNvPr>
            <p:cNvSpPr txBox="1"/>
            <p:nvPr/>
          </p:nvSpPr>
          <p:spPr>
            <a:xfrm>
              <a:off x="3077833" y="4303808"/>
              <a:ext cx="109421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Ignite/Hatch</a:t>
              </a:r>
            </a:p>
          </p:txBody>
        </p:sp>
        <p:sp>
          <p:nvSpPr>
            <p:cNvPr id="7191" name="TextBox 7190">
              <a:extLst>
                <a:ext uri="{FF2B5EF4-FFF2-40B4-BE49-F238E27FC236}">
                  <a16:creationId xmlns:a16="http://schemas.microsoft.com/office/drawing/2014/main" id="{077A72F1-F607-48C9-81FD-ED127824E4E2}"/>
                </a:ext>
              </a:extLst>
            </p:cNvPr>
            <p:cNvSpPr txBox="1"/>
            <p:nvPr/>
          </p:nvSpPr>
          <p:spPr>
            <a:xfrm>
              <a:off x="2884689" y="3224761"/>
              <a:ext cx="8897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Incubator</a:t>
              </a:r>
            </a:p>
          </p:txBody>
        </p:sp>
        <p:sp>
          <p:nvSpPr>
            <p:cNvPr id="7192" name="TextBox 7191">
              <a:extLst>
                <a:ext uri="{FF2B5EF4-FFF2-40B4-BE49-F238E27FC236}">
                  <a16:creationId xmlns:a16="http://schemas.microsoft.com/office/drawing/2014/main" id="{E7A12355-1D6C-4BA2-89B7-08103D4F5D92}"/>
                </a:ext>
              </a:extLst>
            </p:cNvPr>
            <p:cNvSpPr txBox="1"/>
            <p:nvPr/>
          </p:nvSpPr>
          <p:spPr>
            <a:xfrm>
              <a:off x="3622594" y="3044125"/>
              <a:ext cx="10207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Accelerator</a:t>
              </a:r>
            </a:p>
          </p:txBody>
        </p:sp>
        <p:sp>
          <p:nvSpPr>
            <p:cNvPr id="7193" name="TextBox 7192">
              <a:extLst>
                <a:ext uri="{FF2B5EF4-FFF2-40B4-BE49-F238E27FC236}">
                  <a16:creationId xmlns:a16="http://schemas.microsoft.com/office/drawing/2014/main" id="{5C131AD5-2EF6-4871-AA7F-BDCBC4222359}"/>
                </a:ext>
              </a:extLst>
            </p:cNvPr>
            <p:cNvSpPr txBox="1"/>
            <p:nvPr/>
          </p:nvSpPr>
          <p:spPr>
            <a:xfrm>
              <a:off x="2478382" y="3414024"/>
              <a:ext cx="6533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Maker</a:t>
              </a:r>
            </a:p>
          </p:txBody>
        </p:sp>
        <p:sp>
          <p:nvSpPr>
            <p:cNvPr id="7194" name="TextBox 7193">
              <a:extLst>
                <a:ext uri="{FF2B5EF4-FFF2-40B4-BE49-F238E27FC236}">
                  <a16:creationId xmlns:a16="http://schemas.microsoft.com/office/drawing/2014/main" id="{CAD79FA1-6A44-422D-B2EC-FDB416E8EEDE}"/>
                </a:ext>
              </a:extLst>
            </p:cNvPr>
            <p:cNvSpPr txBox="1"/>
            <p:nvPr/>
          </p:nvSpPr>
          <p:spPr>
            <a:xfrm>
              <a:off x="4905655" y="5318104"/>
              <a:ext cx="38863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EO</a:t>
              </a:r>
            </a:p>
          </p:txBody>
        </p:sp>
        <p:cxnSp>
          <p:nvCxnSpPr>
            <p:cNvPr id="7196" name="Straight Connector 7195">
              <a:extLst>
                <a:ext uri="{FF2B5EF4-FFF2-40B4-BE49-F238E27FC236}">
                  <a16:creationId xmlns:a16="http://schemas.microsoft.com/office/drawing/2014/main" id="{E36C0613-BB72-4728-9DE8-787BD6DDC01D}"/>
                </a:ext>
              </a:extLst>
            </p:cNvPr>
            <p:cNvCxnSpPr/>
            <p:nvPr/>
          </p:nvCxnSpPr>
          <p:spPr>
            <a:xfrm>
              <a:off x="2464158" y="5603420"/>
              <a:ext cx="651791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97" name="TextBox 7196">
              <a:extLst>
                <a:ext uri="{FF2B5EF4-FFF2-40B4-BE49-F238E27FC236}">
                  <a16:creationId xmlns:a16="http://schemas.microsoft.com/office/drawing/2014/main" id="{7DC38734-8F82-4104-B9FD-75385A426802}"/>
                </a:ext>
              </a:extLst>
            </p:cNvPr>
            <p:cNvSpPr txBox="1"/>
            <p:nvPr/>
          </p:nvSpPr>
          <p:spPr>
            <a:xfrm>
              <a:off x="8982075" y="5403829"/>
              <a:ext cx="89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/>
                <a:t>90% less than 20</a:t>
              </a:r>
            </a:p>
          </p:txBody>
        </p:sp>
        <p:sp>
          <p:nvSpPr>
            <p:cNvPr id="7198" name="TextBox 7197">
              <a:extLst>
                <a:ext uri="{FF2B5EF4-FFF2-40B4-BE49-F238E27FC236}">
                  <a16:creationId xmlns:a16="http://schemas.microsoft.com/office/drawing/2014/main" id="{4C284409-854C-4713-A3FC-8723673643E6}"/>
                </a:ext>
              </a:extLst>
            </p:cNvPr>
            <p:cNvSpPr txBox="1"/>
            <p:nvPr/>
          </p:nvSpPr>
          <p:spPr>
            <a:xfrm>
              <a:off x="5996586" y="4838244"/>
              <a:ext cx="85151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Chamber</a:t>
              </a:r>
            </a:p>
          </p:txBody>
        </p:sp>
        <p:sp>
          <p:nvSpPr>
            <p:cNvPr id="7200" name="TextBox 7199">
              <a:extLst>
                <a:ext uri="{FF2B5EF4-FFF2-40B4-BE49-F238E27FC236}">
                  <a16:creationId xmlns:a16="http://schemas.microsoft.com/office/drawing/2014/main" id="{653F2AC4-0F7A-46BD-A652-B69B8725356B}"/>
                </a:ext>
              </a:extLst>
            </p:cNvPr>
            <p:cNvSpPr txBox="1"/>
            <p:nvPr/>
          </p:nvSpPr>
          <p:spPr>
            <a:xfrm>
              <a:off x="5750756" y="2600617"/>
              <a:ext cx="173201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Industry Associations</a:t>
              </a:r>
            </a:p>
          </p:txBody>
        </p:sp>
        <p:sp>
          <p:nvSpPr>
            <p:cNvPr id="7201" name="TextBox 7200">
              <a:extLst>
                <a:ext uri="{FF2B5EF4-FFF2-40B4-BE49-F238E27FC236}">
                  <a16:creationId xmlns:a16="http://schemas.microsoft.com/office/drawing/2014/main" id="{56D696B3-3811-44E8-ACC1-6B6CC90FCC5A}"/>
                </a:ext>
              </a:extLst>
            </p:cNvPr>
            <p:cNvSpPr txBox="1"/>
            <p:nvPr/>
          </p:nvSpPr>
          <p:spPr>
            <a:xfrm>
              <a:off x="5788856" y="2355510"/>
              <a:ext cx="4959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ACG</a:t>
              </a:r>
            </a:p>
          </p:txBody>
        </p:sp>
        <p:sp>
          <p:nvSpPr>
            <p:cNvPr id="7202" name="TextBox 7201">
              <a:extLst>
                <a:ext uri="{FF2B5EF4-FFF2-40B4-BE49-F238E27FC236}">
                  <a16:creationId xmlns:a16="http://schemas.microsoft.com/office/drawing/2014/main" id="{98EDA81E-0632-45C6-8E85-F873CB83765A}"/>
                </a:ext>
              </a:extLst>
            </p:cNvPr>
            <p:cNvSpPr txBox="1"/>
            <p:nvPr/>
          </p:nvSpPr>
          <p:spPr>
            <a:xfrm>
              <a:off x="8982075" y="5859516"/>
              <a:ext cx="89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/>
                <a:t>100% less than 100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E686A7F-6520-42E4-8899-379D328ABC1B}"/>
                </a:ext>
              </a:extLst>
            </p:cNvPr>
            <p:cNvCxnSpPr/>
            <p:nvPr/>
          </p:nvCxnSpPr>
          <p:spPr>
            <a:xfrm>
              <a:off x="2464158" y="6081428"/>
              <a:ext cx="651791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04" name="Rectangle 2">
            <a:extLst>
              <a:ext uri="{FF2B5EF4-FFF2-40B4-BE49-F238E27FC236}">
                <a16:creationId xmlns:a16="http://schemas.microsoft.com/office/drawing/2014/main" id="{07314E42-78A2-49E7-A77D-B017FF878E71}"/>
              </a:ext>
            </a:extLst>
          </p:cNvPr>
          <p:cNvSpPr txBox="1">
            <a:spLocks noChangeArrowheads="1"/>
          </p:cNvSpPr>
          <p:nvPr/>
        </p:nvSpPr>
        <p:spPr>
          <a:xfrm>
            <a:off x="3242469" y="156697"/>
            <a:ext cx="570706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dirty="0"/>
              <a:t>Stage vs. Scale</a:t>
            </a:r>
          </a:p>
        </p:txBody>
      </p:sp>
    </p:spTree>
    <p:extLst>
      <p:ext uri="{BB962C8B-B14F-4D97-AF65-F5344CB8AC3E}">
        <p14:creationId xmlns:p14="http://schemas.microsoft.com/office/powerpoint/2010/main" val="909994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5C1F-4B2E-4B2D-B6C8-6E54D8157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02800"/>
            <a:ext cx="9953625" cy="4788500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1BDF7332-DD27-4FC2-A8AC-AE6B3F719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4" y="116875"/>
            <a:ext cx="49053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CA8DBE-9A4A-4049-909F-071D8C6F1EA3}"/>
              </a:ext>
            </a:extLst>
          </p:cNvPr>
          <p:cNvSpPr txBox="1"/>
          <p:nvPr/>
        </p:nvSpPr>
        <p:spPr>
          <a:xfrm>
            <a:off x="10410827" y="1802924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churn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46E35-0971-471A-9FA6-DEE0CEB5C8D1}"/>
              </a:ext>
            </a:extLst>
          </p:cNvPr>
          <p:cNvSpPr txBox="1"/>
          <p:nvPr/>
        </p:nvSpPr>
        <p:spPr>
          <a:xfrm>
            <a:off x="6272211" y="6464342"/>
            <a:ext cx="157927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4"/>
              </a:rPr>
              <a:t>U.S. Department of Labor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4708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8147</TotalTime>
  <Words>1120</Words>
  <Application>Microsoft Office PowerPoint</Application>
  <PresentationFormat>Widescreen</PresentationFormat>
  <Paragraphs>358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Georgia</vt:lpstr>
      <vt:lpstr>Tahoma</vt:lpstr>
      <vt:lpstr>Times New Roman</vt:lpstr>
      <vt:lpstr>Office Theme</vt:lpstr>
      <vt:lpstr>PowerPoint Presentation</vt:lpstr>
      <vt:lpstr>PowerPoint Presentation</vt:lpstr>
      <vt:lpstr>Business Lifecycle</vt:lpstr>
      <vt:lpstr>PowerPoint Presentation</vt:lpstr>
      <vt:lpstr>Business Lifecycle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Business Lifecycle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 Zehr</dc:creator>
  <cp:lastModifiedBy>Wilson Zehr</cp:lastModifiedBy>
  <cp:revision>58</cp:revision>
  <cp:lastPrinted>2020-07-15T01:44:32Z</cp:lastPrinted>
  <dcterms:created xsi:type="dcterms:W3CDTF">2020-06-19T14:10:27Z</dcterms:created>
  <dcterms:modified xsi:type="dcterms:W3CDTF">2021-01-21T01:35:30Z</dcterms:modified>
</cp:coreProperties>
</file>